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378" r:id="rId3"/>
    <p:sldId id="356" r:id="rId4"/>
    <p:sldId id="357" r:id="rId5"/>
    <p:sldId id="358" r:id="rId6"/>
    <p:sldId id="330" r:id="rId7"/>
    <p:sldId id="329" r:id="rId8"/>
    <p:sldId id="365" r:id="rId9"/>
    <p:sldId id="359" r:id="rId10"/>
    <p:sldId id="360" r:id="rId11"/>
    <p:sldId id="363" r:id="rId12"/>
    <p:sldId id="362" r:id="rId13"/>
    <p:sldId id="375" r:id="rId14"/>
    <p:sldId id="337" r:id="rId15"/>
    <p:sldId id="364" r:id="rId16"/>
    <p:sldId id="368" r:id="rId17"/>
    <p:sldId id="367" r:id="rId18"/>
    <p:sldId id="366" r:id="rId19"/>
    <p:sldId id="369" r:id="rId20"/>
    <p:sldId id="376" r:id="rId21"/>
    <p:sldId id="370" r:id="rId22"/>
    <p:sldId id="371" r:id="rId23"/>
    <p:sldId id="372" r:id="rId24"/>
    <p:sldId id="335" r:id="rId25"/>
    <p:sldId id="336" r:id="rId26"/>
    <p:sldId id="377" r:id="rId27"/>
    <p:sldId id="361"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78"/>
    <p:restoredTop sz="50000" autoAdjust="0"/>
  </p:normalViewPr>
  <p:slideViewPr>
    <p:cSldViewPr snapToGrid="0" snapToObjects="1">
      <p:cViewPr varScale="1">
        <p:scale>
          <a:sx n="108" d="100"/>
          <a:sy n="108" d="100"/>
        </p:scale>
        <p:origin x="192"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DC99A3-0AA3-B048-946A-EF98F7302A86}" type="datetimeFigureOut">
              <a:rPr lang="en-US" smtClean="0"/>
              <a:t>3/13/18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7C5F0A-5937-464A-BA9C-1159BF7EBB33}" type="slidenum">
              <a:rPr lang="en-US" smtClean="0"/>
              <a:t>‹#›</a:t>
            </a:fld>
            <a:endParaRPr lang="en-US"/>
          </a:p>
        </p:txBody>
      </p:sp>
    </p:spTree>
    <p:extLst>
      <p:ext uri="{BB962C8B-B14F-4D97-AF65-F5344CB8AC3E}">
        <p14:creationId xmlns:p14="http://schemas.microsoft.com/office/powerpoint/2010/main" val="125864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0F03A-C50B-2641-971B-E92627E1489C}" type="datetimeFigureOut">
              <a:rPr lang="en-US" smtClean="0"/>
              <a:t>3/13/18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40EC0-7D8D-4947-A510-8FCD1D1D555B}" type="slidenum">
              <a:rPr lang="en-US" smtClean="0"/>
              <a:t>‹#›</a:t>
            </a:fld>
            <a:endParaRPr lang="en-US"/>
          </a:p>
        </p:txBody>
      </p:sp>
    </p:spTree>
    <p:extLst>
      <p:ext uri="{BB962C8B-B14F-4D97-AF65-F5344CB8AC3E}">
        <p14:creationId xmlns:p14="http://schemas.microsoft.com/office/powerpoint/2010/main" val="3959487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40EC0-7D8D-4947-A510-8FCD1D1D555B}" type="slidenum">
              <a:rPr lang="en-US" smtClean="0"/>
              <a:t>1</a:t>
            </a:fld>
            <a:endParaRPr lang="en-US"/>
          </a:p>
        </p:txBody>
      </p:sp>
    </p:spTree>
    <p:extLst>
      <p:ext uri="{BB962C8B-B14F-4D97-AF65-F5344CB8AC3E}">
        <p14:creationId xmlns:p14="http://schemas.microsoft.com/office/powerpoint/2010/main" val="19889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4E1AF36F-BF8B-CE47-9954-C5613487E050}" type="datetime1">
              <a:rPr lang="en-US" smtClean="0"/>
              <a:t>3/13/18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Arial"/>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157E6-F428-DE48-8A1D-14573809CC9F}" type="datetime1">
              <a:rPr lang="en-US" smtClean="0"/>
              <a:t>3/13/18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737D004-F71B-2346-8FF7-8EE998CFB879}" type="datetime1">
              <a:rPr lang="en-US" smtClean="0"/>
              <a:t>3/13/18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95983E-226F-E84A-9F38-6AFE1840F6F1}" type="datetime1">
              <a:rPr lang="en-US" smtClean="0"/>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213BD92-C50A-B244-B846-DAD7DB7C1B0D}" type="datetime1">
              <a:rPr lang="en-US" smtClean="0"/>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30CCCBB-208D-224E-AB26-4D7EC140ED0C}" type="datetime1">
              <a:rPr lang="en-US" smtClean="0"/>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BDB65ABA-BAD9-6E48-A90D-29AEAAC81A9D}" type="datetime1">
              <a:rPr lang="en-US" smtClean="0"/>
              <a:t>3/13/18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B986F0A-8BA4-8644-82FE-59AC1D0EB8F5}" type="datetime1">
              <a:rPr lang="en-US" smtClean="0"/>
              <a:t>3/13/18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2E38792-EED9-3F42-98D2-E3D070058A61}" type="datetime1">
              <a:rPr lang="en-US" smtClean="0"/>
              <a:t>3/13/18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D151848-A0B9-8B48-A271-D2AF9A8D74B3}" type="datetime1">
              <a:rPr lang="en-US" smtClean="0"/>
              <a:t>3/13/18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B535BE-2262-5142-9094-A2BEC78844AA}" type="datetime1">
              <a:rPr lang="en-US" smtClean="0"/>
              <a:t>3/13/18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3FD77-811F-BE49-A248-D3DAD7BBFBE4}" type="datetime1">
              <a:rPr lang="en-US" smtClean="0"/>
              <a:t>3/13/18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Arial"/>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904D7D16-5B44-0343-AEB1-EFB7649E506D}" type="datetime1">
              <a:rPr lang="en-US" smtClean="0"/>
              <a:t>3/13/18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a:defRPr>
            </a:lvl1pPr>
          </a:lstStyle>
          <a:p>
            <a:fld id="{7ACE3B17-DFA2-EE4C-8089-03E9722FC824}" type="datetime1">
              <a:rPr lang="en-US" smtClean="0"/>
              <a:t>3/13/18</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latin typeface="Arial"/>
              </a:defRPr>
            </a:lvl1pPr>
          </a:lstStyle>
          <a:p>
            <a:fld id="{459A5F39-4CE7-434C-A5CB-50A3634516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Arial"/>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Arial"/>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Arial"/>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Arial"/>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Arial"/>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Arial"/>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oleObject" Target="../embeddings/oleObject4.bin"/><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5" y="3776472"/>
            <a:ext cx="7757595" cy="1470025"/>
          </a:xfrm>
        </p:spPr>
        <p:txBody>
          <a:bodyPr/>
          <a:lstStyle/>
          <a:p>
            <a:r>
              <a:rPr lang="en-US" dirty="0" err="1"/>
              <a:t>Geijer</a:t>
            </a:r>
            <a:r>
              <a:rPr lang="en-US" dirty="0"/>
              <a:t> as Moral Philosopher</a:t>
            </a:r>
            <a:br>
              <a:rPr lang="en-US" dirty="0"/>
            </a:br>
            <a:endParaRPr lang="en-US" dirty="0"/>
          </a:p>
        </p:txBody>
      </p:sp>
      <p:sp>
        <p:nvSpPr>
          <p:cNvPr id="3" name="Subtitle 2"/>
          <p:cNvSpPr>
            <a:spLocks noGrp="1"/>
          </p:cNvSpPr>
          <p:nvPr>
            <p:ph type="subTitle" idx="1"/>
          </p:nvPr>
        </p:nvSpPr>
        <p:spPr/>
        <p:txBody>
          <a:bodyPr/>
          <a:lstStyle/>
          <a:p>
            <a:pPr indent="-457200"/>
            <a:r>
              <a:rPr lang="en-US" dirty="0"/>
              <a:t>By Daniel Klein, econ prof and JIN chair at </a:t>
            </a:r>
            <a:r>
              <a:rPr lang="en-US" dirty="0" err="1"/>
              <a:t>Mercatus</a:t>
            </a:r>
            <a:r>
              <a:rPr lang="en-US" dirty="0"/>
              <a:t>, </a:t>
            </a:r>
          </a:p>
          <a:p>
            <a:pPr indent="-457200"/>
            <a:r>
              <a:rPr lang="en-US" dirty="0"/>
              <a:t>	George Mason University &amp; Ratio Institute, Stockholm</a:t>
            </a:r>
          </a:p>
          <a:p>
            <a:endParaRPr lang="en-US" dirty="0"/>
          </a:p>
        </p:txBody>
      </p:sp>
      <p:pic>
        <p:nvPicPr>
          <p:cNvPr id="5" name="Picture 4">
            <a:extLst>
              <a:ext uri="{FF2B5EF4-FFF2-40B4-BE49-F238E27FC236}">
                <a16:creationId xmlns:a16="http://schemas.microsoft.com/office/drawing/2014/main" id="{7F91F013-74C3-1147-B9C6-6065B94EA0DF}"/>
              </a:ext>
            </a:extLst>
          </p:cNvPr>
          <p:cNvPicPr>
            <a:picLocks noChangeAspect="1"/>
          </p:cNvPicPr>
          <p:nvPr/>
        </p:nvPicPr>
        <p:blipFill>
          <a:blip r:embed="rId3"/>
          <a:stretch>
            <a:fillRect/>
          </a:stretch>
        </p:blipFill>
        <p:spPr>
          <a:xfrm>
            <a:off x="2654797" y="193259"/>
            <a:ext cx="3601799" cy="3372593"/>
          </a:xfrm>
          <a:prstGeom prst="rect">
            <a:avLst/>
          </a:prstGeom>
          <a:effectLst>
            <a:softEdge rad="317500"/>
          </a:effectLst>
        </p:spPr>
      </p:pic>
    </p:spTree>
    <p:extLst>
      <p:ext uri="{BB962C8B-B14F-4D97-AF65-F5344CB8AC3E}">
        <p14:creationId xmlns:p14="http://schemas.microsoft.com/office/powerpoint/2010/main" val="34088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20F7-A73C-0C43-815C-A586D27CE453}"/>
              </a:ext>
            </a:extLst>
          </p:cNvPr>
          <p:cNvSpPr>
            <a:spLocks noGrp="1"/>
          </p:cNvSpPr>
          <p:nvPr>
            <p:ph type="title"/>
          </p:nvPr>
        </p:nvSpPr>
        <p:spPr/>
        <p:txBody>
          <a:bodyPr/>
          <a:lstStyle/>
          <a:p>
            <a:r>
              <a:rPr lang="en-US" dirty="0"/>
              <a:t>Criticisms</a:t>
            </a:r>
          </a:p>
        </p:txBody>
      </p:sp>
      <p:sp>
        <p:nvSpPr>
          <p:cNvPr id="3" name="Content Placeholder 2">
            <a:extLst>
              <a:ext uri="{FF2B5EF4-FFF2-40B4-BE49-F238E27FC236}">
                <a16:creationId xmlns:a16="http://schemas.microsoft.com/office/drawing/2014/main" id="{4EF5C172-3791-C141-9968-21223E1F7DB2}"/>
              </a:ext>
            </a:extLst>
          </p:cNvPr>
          <p:cNvSpPr>
            <a:spLocks noGrp="1"/>
          </p:cNvSpPr>
          <p:nvPr>
            <p:ph idx="1"/>
          </p:nvPr>
        </p:nvSpPr>
        <p:spPr/>
        <p:txBody>
          <a:bodyPr>
            <a:normAutofit lnSpcReduction="10000"/>
          </a:bodyPr>
          <a:lstStyle/>
          <a:p>
            <a:pPr marL="0" indent="0">
              <a:buNone/>
            </a:pPr>
            <a:r>
              <a:rPr lang="en-US" sz="3200" dirty="0"/>
              <a:t>Opposed allegory or metaphor: (</a:t>
            </a:r>
            <a:r>
              <a:rPr lang="en-US" sz="3200" i="1" dirty="0"/>
              <a:t>impartial spectator</a:t>
            </a:r>
            <a:r>
              <a:rPr lang="en-US" sz="3200" dirty="0"/>
              <a:t>, </a:t>
            </a:r>
            <a:r>
              <a:rPr lang="en-US" sz="3200" i="1" dirty="0"/>
              <a:t>man within the breast, invisible hand)</a:t>
            </a:r>
            <a:r>
              <a:rPr lang="en-US" sz="3200" dirty="0"/>
              <a:t>.</a:t>
            </a:r>
          </a:p>
          <a:p>
            <a:pPr marL="0" indent="0">
              <a:buNone/>
            </a:pPr>
            <a:endParaRPr lang="en-US" sz="3200" dirty="0"/>
          </a:p>
          <a:p>
            <a:pPr marL="0" indent="0">
              <a:buNone/>
            </a:pPr>
            <a:r>
              <a:rPr lang="en-US" sz="3200" dirty="0"/>
              <a:t>Smith was loose, vague, and circular.</a:t>
            </a:r>
          </a:p>
          <a:p>
            <a:pPr marL="0" indent="0">
              <a:buNone/>
            </a:pPr>
            <a:endParaRPr lang="en-US" sz="3200" dirty="0"/>
          </a:p>
          <a:p>
            <a:pPr marL="0" indent="0">
              <a:buNone/>
            </a:pPr>
            <a:r>
              <a:rPr lang="en-US" sz="3200" dirty="0"/>
              <a:t>Smith lacked “foundations.”</a:t>
            </a:r>
          </a:p>
          <a:p>
            <a:pPr marL="0" indent="0">
              <a:buNone/>
            </a:pPr>
            <a:endParaRPr lang="en-US" sz="3200" dirty="0"/>
          </a:p>
        </p:txBody>
      </p:sp>
      <p:sp>
        <p:nvSpPr>
          <p:cNvPr id="4" name="Slide Number Placeholder 3">
            <a:extLst>
              <a:ext uri="{FF2B5EF4-FFF2-40B4-BE49-F238E27FC236}">
                <a16:creationId xmlns:a16="http://schemas.microsoft.com/office/drawing/2014/main" id="{B9ED89E9-2540-3A4D-B901-20CB10576270}"/>
              </a:ext>
            </a:extLst>
          </p:cNvPr>
          <p:cNvSpPr>
            <a:spLocks noGrp="1"/>
          </p:cNvSpPr>
          <p:nvPr>
            <p:ph type="sldNum" sz="quarter" idx="12"/>
          </p:nvPr>
        </p:nvSpPr>
        <p:spPr/>
        <p:txBody>
          <a:bodyPr/>
          <a:lstStyle/>
          <a:p>
            <a:fld id="{459A5F39-4CE7-434C-A5CB-50A363451602}" type="slidenum">
              <a:rPr lang="en-US" smtClean="0"/>
              <a:t>10</a:t>
            </a:fld>
            <a:endParaRPr lang="en-US"/>
          </a:p>
        </p:txBody>
      </p:sp>
    </p:spTree>
    <p:extLst>
      <p:ext uri="{BB962C8B-B14F-4D97-AF65-F5344CB8AC3E}">
        <p14:creationId xmlns:p14="http://schemas.microsoft.com/office/powerpoint/2010/main" val="9914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5FBA-620A-7B43-B54A-84D55A20775C}"/>
              </a:ext>
            </a:extLst>
          </p:cNvPr>
          <p:cNvSpPr>
            <a:spLocks noGrp="1"/>
          </p:cNvSpPr>
          <p:nvPr>
            <p:ph type="title"/>
          </p:nvPr>
        </p:nvSpPr>
        <p:spPr/>
        <p:txBody>
          <a:bodyPr/>
          <a:lstStyle/>
          <a:p>
            <a:r>
              <a:rPr lang="en-US" dirty="0"/>
              <a:t>After Hume, Smith, Burke</a:t>
            </a:r>
          </a:p>
        </p:txBody>
      </p:sp>
      <p:sp>
        <p:nvSpPr>
          <p:cNvPr id="3" name="Content Placeholder 2">
            <a:extLst>
              <a:ext uri="{FF2B5EF4-FFF2-40B4-BE49-F238E27FC236}">
                <a16:creationId xmlns:a16="http://schemas.microsoft.com/office/drawing/2014/main" id="{746206A0-C324-2341-804B-5FC7017A69BF}"/>
              </a:ext>
            </a:extLst>
          </p:cNvPr>
          <p:cNvSpPr>
            <a:spLocks noGrp="1"/>
          </p:cNvSpPr>
          <p:nvPr>
            <p:ph idx="1"/>
          </p:nvPr>
        </p:nvSpPr>
        <p:spPr/>
        <p:txBody>
          <a:bodyPr>
            <a:normAutofit fontScale="92500" lnSpcReduction="10000"/>
          </a:bodyPr>
          <a:lstStyle/>
          <a:p>
            <a:r>
              <a:rPr lang="en-US" dirty="0"/>
              <a:t>Turn against allegory (and God)</a:t>
            </a:r>
          </a:p>
          <a:p>
            <a:r>
              <a:rPr lang="en-US" dirty="0"/>
              <a:t>Turn against historical dimension within theory</a:t>
            </a:r>
          </a:p>
          <a:p>
            <a:r>
              <a:rPr lang="en-US" dirty="0"/>
              <a:t>Image of social science: Precise and accurate rules of method; exact laws (“deduction”)</a:t>
            </a:r>
          </a:p>
          <a:p>
            <a:r>
              <a:rPr lang="en-US" dirty="0"/>
              <a:t>Turn toward separation of science and moral judgment/aesthetics (“value judgments”)</a:t>
            </a:r>
          </a:p>
          <a:p>
            <a:r>
              <a:rPr lang="en-US" dirty="0"/>
              <a:t>Turn toward separate disciplines, separate sciences</a:t>
            </a:r>
          </a:p>
          <a:p>
            <a:r>
              <a:rPr lang="en-US" dirty="0"/>
              <a:t>Later: Allegiance to idea of a “progressive research program”</a:t>
            </a:r>
          </a:p>
          <a:p>
            <a:endParaRPr lang="en-US" dirty="0"/>
          </a:p>
          <a:p>
            <a:endParaRPr lang="en-US" dirty="0"/>
          </a:p>
        </p:txBody>
      </p:sp>
      <p:sp>
        <p:nvSpPr>
          <p:cNvPr id="4" name="Slide Number Placeholder 3">
            <a:extLst>
              <a:ext uri="{FF2B5EF4-FFF2-40B4-BE49-F238E27FC236}">
                <a16:creationId xmlns:a16="http://schemas.microsoft.com/office/drawing/2014/main" id="{177FDD5F-438B-A74F-90DF-1321461F7BD0}"/>
              </a:ext>
            </a:extLst>
          </p:cNvPr>
          <p:cNvSpPr>
            <a:spLocks noGrp="1"/>
          </p:cNvSpPr>
          <p:nvPr>
            <p:ph type="sldNum" sz="quarter" idx="12"/>
          </p:nvPr>
        </p:nvSpPr>
        <p:spPr/>
        <p:txBody>
          <a:bodyPr/>
          <a:lstStyle/>
          <a:p>
            <a:fld id="{459A5F39-4CE7-434C-A5CB-50A363451602}" type="slidenum">
              <a:rPr lang="en-US" smtClean="0"/>
              <a:t>11</a:t>
            </a:fld>
            <a:endParaRPr lang="en-US"/>
          </a:p>
        </p:txBody>
      </p:sp>
    </p:spTree>
    <p:extLst>
      <p:ext uri="{BB962C8B-B14F-4D97-AF65-F5344CB8AC3E}">
        <p14:creationId xmlns:p14="http://schemas.microsoft.com/office/powerpoint/2010/main" val="12540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5FBA-620A-7B43-B54A-84D55A20775C}"/>
              </a:ext>
            </a:extLst>
          </p:cNvPr>
          <p:cNvSpPr>
            <a:spLocks noGrp="1"/>
          </p:cNvSpPr>
          <p:nvPr>
            <p:ph type="title"/>
          </p:nvPr>
        </p:nvSpPr>
        <p:spPr/>
        <p:txBody>
          <a:bodyPr/>
          <a:lstStyle/>
          <a:p>
            <a:r>
              <a:rPr lang="en-US" dirty="0"/>
              <a:t>After Hume, Smith, Burke</a:t>
            </a:r>
          </a:p>
        </p:txBody>
      </p:sp>
      <p:sp>
        <p:nvSpPr>
          <p:cNvPr id="3" name="Content Placeholder 2">
            <a:extLst>
              <a:ext uri="{FF2B5EF4-FFF2-40B4-BE49-F238E27FC236}">
                <a16:creationId xmlns:a16="http://schemas.microsoft.com/office/drawing/2014/main" id="{746206A0-C324-2341-804B-5FC7017A69BF}"/>
              </a:ext>
            </a:extLst>
          </p:cNvPr>
          <p:cNvSpPr>
            <a:spLocks noGrp="1"/>
          </p:cNvSpPr>
          <p:nvPr>
            <p:ph idx="1"/>
          </p:nvPr>
        </p:nvSpPr>
        <p:spPr/>
        <p:txBody>
          <a:bodyPr>
            <a:normAutofit/>
          </a:bodyPr>
          <a:lstStyle/>
          <a:p>
            <a:r>
              <a:rPr lang="en-US" dirty="0"/>
              <a:t>Rise of </a:t>
            </a:r>
            <a:r>
              <a:rPr lang="en-US" dirty="0" err="1"/>
              <a:t>demarcationism</a:t>
            </a:r>
            <a:r>
              <a:rPr lang="en-US" dirty="0"/>
              <a:t>, distinctions like “positive vs. normative”</a:t>
            </a:r>
          </a:p>
          <a:p>
            <a:r>
              <a:rPr lang="en-US" dirty="0"/>
              <a:t>Pretensions of expertise</a:t>
            </a:r>
          </a:p>
          <a:p>
            <a:r>
              <a:rPr lang="en-US" dirty="0"/>
              <a:t>From wisdom to logic/information/fact/reason</a:t>
            </a:r>
          </a:p>
          <a:p>
            <a:r>
              <a:rPr lang="en-US" dirty="0"/>
              <a:t>Foundationalism</a:t>
            </a:r>
          </a:p>
          <a:p>
            <a:r>
              <a:rPr lang="en-US" dirty="0"/>
              <a:t>Turn against and forgetting</a:t>
            </a:r>
            <a:r>
              <a:rPr lang="en-US" i="1" dirty="0"/>
              <a:t> </a:t>
            </a:r>
            <a:r>
              <a:rPr lang="en-US" dirty="0"/>
              <a:t>of esotericism </a:t>
            </a:r>
            <a:r>
              <a:rPr lang="en-US" sz="900" dirty="0"/>
              <a:t>(Melzer vii, 96)</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77FDD5F-438B-A74F-90DF-1321461F7BD0}"/>
              </a:ext>
            </a:extLst>
          </p:cNvPr>
          <p:cNvSpPr>
            <a:spLocks noGrp="1"/>
          </p:cNvSpPr>
          <p:nvPr>
            <p:ph type="sldNum" sz="quarter" idx="12"/>
          </p:nvPr>
        </p:nvSpPr>
        <p:spPr/>
        <p:txBody>
          <a:bodyPr/>
          <a:lstStyle/>
          <a:p>
            <a:fld id="{459A5F39-4CE7-434C-A5CB-50A363451602}" type="slidenum">
              <a:rPr lang="en-US" smtClean="0"/>
              <a:t>12</a:t>
            </a:fld>
            <a:endParaRPr lang="en-US"/>
          </a:p>
        </p:txBody>
      </p:sp>
    </p:spTree>
    <p:extLst>
      <p:ext uri="{BB962C8B-B14F-4D97-AF65-F5344CB8AC3E}">
        <p14:creationId xmlns:p14="http://schemas.microsoft.com/office/powerpoint/2010/main" val="11104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1D5E-6663-B64F-88C3-A65013383F7F}"/>
              </a:ext>
            </a:extLst>
          </p:cNvPr>
          <p:cNvSpPr>
            <a:spLocks noGrp="1"/>
          </p:cNvSpPr>
          <p:nvPr>
            <p:ph type="title"/>
          </p:nvPr>
        </p:nvSpPr>
        <p:spPr/>
        <p:txBody>
          <a:bodyPr/>
          <a:lstStyle/>
          <a:p>
            <a:r>
              <a:rPr lang="en-US" dirty="0"/>
              <a:t>Alas…</a:t>
            </a:r>
          </a:p>
        </p:txBody>
      </p:sp>
      <p:sp>
        <p:nvSpPr>
          <p:cNvPr id="3" name="Content Placeholder 2">
            <a:extLst>
              <a:ext uri="{FF2B5EF4-FFF2-40B4-BE49-F238E27FC236}">
                <a16:creationId xmlns:a16="http://schemas.microsoft.com/office/drawing/2014/main" id="{5E72A18B-5DDB-564D-99A6-AA4D6917C4D3}"/>
              </a:ext>
            </a:extLst>
          </p:cNvPr>
          <p:cNvSpPr>
            <a:spLocks noGrp="1"/>
          </p:cNvSpPr>
          <p:nvPr>
            <p:ph idx="1"/>
          </p:nvPr>
        </p:nvSpPr>
        <p:spPr/>
        <p:txBody>
          <a:bodyPr>
            <a:normAutofit/>
          </a:bodyPr>
          <a:lstStyle/>
          <a:p>
            <a:pPr marL="0" indent="0">
              <a:buNone/>
            </a:pPr>
            <a:r>
              <a:rPr lang="en-US" sz="3200" dirty="0"/>
              <a:t>In those ways liberalism lent itself to being caricatured.</a:t>
            </a:r>
          </a:p>
        </p:txBody>
      </p:sp>
      <p:sp>
        <p:nvSpPr>
          <p:cNvPr id="4" name="Slide Number Placeholder 3">
            <a:extLst>
              <a:ext uri="{FF2B5EF4-FFF2-40B4-BE49-F238E27FC236}">
                <a16:creationId xmlns:a16="http://schemas.microsoft.com/office/drawing/2014/main" id="{C21448CA-DEAA-F14A-BF2C-6B4A326FB90B}"/>
              </a:ext>
            </a:extLst>
          </p:cNvPr>
          <p:cNvSpPr>
            <a:spLocks noGrp="1"/>
          </p:cNvSpPr>
          <p:nvPr>
            <p:ph type="sldNum" sz="quarter" idx="12"/>
          </p:nvPr>
        </p:nvSpPr>
        <p:spPr/>
        <p:txBody>
          <a:bodyPr/>
          <a:lstStyle/>
          <a:p>
            <a:fld id="{459A5F39-4CE7-434C-A5CB-50A363451602}" type="slidenum">
              <a:rPr lang="en-US" smtClean="0"/>
              <a:t>13</a:t>
            </a:fld>
            <a:endParaRPr lang="en-US"/>
          </a:p>
        </p:txBody>
      </p:sp>
    </p:spTree>
    <p:extLst>
      <p:ext uri="{BB962C8B-B14F-4D97-AF65-F5344CB8AC3E}">
        <p14:creationId xmlns:p14="http://schemas.microsoft.com/office/powerpoint/2010/main" val="326219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B2BB-EBA6-EB4E-92F0-995E9B47372B}"/>
              </a:ext>
            </a:extLst>
          </p:cNvPr>
          <p:cNvSpPr>
            <a:spLocks noGrp="1"/>
          </p:cNvSpPr>
          <p:nvPr>
            <p:ph type="title"/>
          </p:nvPr>
        </p:nvSpPr>
        <p:spPr/>
        <p:txBody>
          <a:bodyPr/>
          <a:lstStyle/>
          <a:p>
            <a:r>
              <a:rPr lang="en-US" dirty="0"/>
              <a:t>Yogi Berra</a:t>
            </a:r>
          </a:p>
        </p:txBody>
      </p:sp>
      <p:sp>
        <p:nvSpPr>
          <p:cNvPr id="3" name="Content Placeholder 2">
            <a:extLst>
              <a:ext uri="{FF2B5EF4-FFF2-40B4-BE49-F238E27FC236}">
                <a16:creationId xmlns:a16="http://schemas.microsoft.com/office/drawing/2014/main" id="{658E9AF5-2774-7341-B19F-36891CCA9EB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dirty="0"/>
              <a:t>“If you don’t know where you’re going, you could end up somewhere else.”</a:t>
            </a:r>
            <a:r>
              <a:rPr lang="en-US" dirty="0"/>
              <a:t> </a:t>
            </a:r>
          </a:p>
          <a:p>
            <a:endParaRPr lang="en-US" dirty="0"/>
          </a:p>
        </p:txBody>
      </p:sp>
      <p:sp>
        <p:nvSpPr>
          <p:cNvPr id="4" name="Slide Number Placeholder 3">
            <a:extLst>
              <a:ext uri="{FF2B5EF4-FFF2-40B4-BE49-F238E27FC236}">
                <a16:creationId xmlns:a16="http://schemas.microsoft.com/office/drawing/2014/main" id="{0D5B8EC1-1BFC-044D-8A72-414AF82ECCB9}"/>
              </a:ext>
            </a:extLst>
          </p:cNvPr>
          <p:cNvSpPr>
            <a:spLocks noGrp="1"/>
          </p:cNvSpPr>
          <p:nvPr>
            <p:ph type="sldNum" sz="quarter" idx="12"/>
          </p:nvPr>
        </p:nvSpPr>
        <p:spPr/>
        <p:txBody>
          <a:bodyPr/>
          <a:lstStyle/>
          <a:p>
            <a:fld id="{459A5F39-4CE7-434C-A5CB-50A363451602}" type="slidenum">
              <a:rPr lang="en-US" smtClean="0"/>
              <a:t>14</a:t>
            </a:fld>
            <a:endParaRPr lang="en-US"/>
          </a:p>
        </p:txBody>
      </p:sp>
      <p:pic>
        <p:nvPicPr>
          <p:cNvPr id="5" name="Picture 3">
            <a:extLst>
              <a:ext uri="{FF2B5EF4-FFF2-40B4-BE49-F238E27FC236}">
                <a16:creationId xmlns:a16="http://schemas.microsoft.com/office/drawing/2014/main" id="{2CFD73C8-60F5-5F48-8A78-A0DD5DADD289}"/>
              </a:ext>
            </a:extLst>
          </p:cNvPr>
          <p:cNvPicPr>
            <a:picLocks noChangeAspect="1" noChangeArrowheads="1"/>
          </p:cNvPicPr>
          <p:nvPr/>
        </p:nvPicPr>
        <p:blipFill>
          <a:blip r:embed="rId2" cstate="print"/>
          <a:srcRect/>
          <a:stretch>
            <a:fillRect/>
          </a:stretch>
        </p:blipFill>
        <p:spPr bwMode="auto">
          <a:xfrm>
            <a:off x="3973287" y="1600200"/>
            <a:ext cx="3011778" cy="2971799"/>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56262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829-A282-0846-8E7A-FF8A0079C6D1}"/>
              </a:ext>
            </a:extLst>
          </p:cNvPr>
          <p:cNvSpPr>
            <a:spLocks noGrp="1"/>
          </p:cNvSpPr>
          <p:nvPr>
            <p:ph type="title"/>
          </p:nvPr>
        </p:nvSpPr>
        <p:spPr/>
        <p:txBody>
          <a:bodyPr/>
          <a:lstStyle/>
          <a:p>
            <a:r>
              <a:rPr lang="en-US" dirty="0"/>
              <a:t>The caricaturing of liberalism</a:t>
            </a:r>
          </a:p>
        </p:txBody>
      </p:sp>
      <p:sp>
        <p:nvSpPr>
          <p:cNvPr id="3" name="Content Placeholder 2">
            <a:extLst>
              <a:ext uri="{FF2B5EF4-FFF2-40B4-BE49-F238E27FC236}">
                <a16:creationId xmlns:a16="http://schemas.microsoft.com/office/drawing/2014/main" id="{E9E75E9D-2920-154A-9E01-4F8F32CF43E6}"/>
              </a:ext>
            </a:extLst>
          </p:cNvPr>
          <p:cNvSpPr>
            <a:spLocks noGrp="1"/>
          </p:cNvSpPr>
          <p:nvPr>
            <p:ph idx="1"/>
          </p:nvPr>
        </p:nvSpPr>
        <p:spPr/>
        <p:txBody>
          <a:bodyPr>
            <a:normAutofit fontScale="92500" lnSpcReduction="10000"/>
          </a:bodyPr>
          <a:lstStyle/>
          <a:p>
            <a:r>
              <a:rPr lang="en-US" sz="3200" dirty="0"/>
              <a:t>Forsakes high things for low things, forsakes virtue</a:t>
            </a:r>
          </a:p>
          <a:p>
            <a:r>
              <a:rPr lang="en-US" sz="3200" dirty="0"/>
              <a:t>Prizes rights and liberty but disregards responsibilities</a:t>
            </a:r>
          </a:p>
          <a:p>
            <a:r>
              <a:rPr lang="en-US" sz="3200" dirty="0"/>
              <a:t>Materialistic, ego-centric, selfish, “possessive,” economistic</a:t>
            </a:r>
          </a:p>
          <a:p>
            <a:r>
              <a:rPr lang="en-US" sz="3200" dirty="0"/>
              <a:t>Atomistic (not only jurisprudentially, but also ethically)</a:t>
            </a:r>
          </a:p>
          <a:p>
            <a:pPr marL="0" indent="0">
              <a:buNone/>
            </a:pPr>
            <a:endParaRPr lang="en-US" dirty="0"/>
          </a:p>
        </p:txBody>
      </p:sp>
      <p:sp>
        <p:nvSpPr>
          <p:cNvPr id="4" name="Slide Number Placeholder 3">
            <a:extLst>
              <a:ext uri="{FF2B5EF4-FFF2-40B4-BE49-F238E27FC236}">
                <a16:creationId xmlns:a16="http://schemas.microsoft.com/office/drawing/2014/main" id="{A1826BD8-BA7F-524D-8CCE-C5C8B5F037EE}"/>
              </a:ext>
            </a:extLst>
          </p:cNvPr>
          <p:cNvSpPr>
            <a:spLocks noGrp="1"/>
          </p:cNvSpPr>
          <p:nvPr>
            <p:ph type="sldNum" sz="quarter" idx="12"/>
          </p:nvPr>
        </p:nvSpPr>
        <p:spPr/>
        <p:txBody>
          <a:bodyPr/>
          <a:lstStyle/>
          <a:p>
            <a:fld id="{459A5F39-4CE7-434C-A5CB-50A363451602}" type="slidenum">
              <a:rPr lang="en-US" smtClean="0"/>
              <a:t>15</a:t>
            </a:fld>
            <a:endParaRPr lang="en-US"/>
          </a:p>
        </p:txBody>
      </p:sp>
    </p:spTree>
    <p:extLst>
      <p:ext uri="{BB962C8B-B14F-4D97-AF65-F5344CB8AC3E}">
        <p14:creationId xmlns:p14="http://schemas.microsoft.com/office/powerpoint/2010/main" val="704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FBA9-67F7-4E4B-8624-9D7ACE6A12EF}"/>
              </a:ext>
            </a:extLst>
          </p:cNvPr>
          <p:cNvSpPr>
            <a:spLocks noGrp="1"/>
          </p:cNvSpPr>
          <p:nvPr>
            <p:ph type="title"/>
          </p:nvPr>
        </p:nvSpPr>
        <p:spPr/>
        <p:txBody>
          <a:bodyPr/>
          <a:lstStyle/>
          <a:p>
            <a:r>
              <a:rPr lang="en-US" dirty="0"/>
              <a:t>Soap Operas </a:t>
            </a:r>
            <a:r>
              <a:rPr lang="en-US" i="1" dirty="0"/>
              <a:t>Uber </a:t>
            </a:r>
            <a:r>
              <a:rPr lang="en-US" i="1" dirty="0" err="1"/>
              <a:t>Alles</a:t>
            </a:r>
            <a:endParaRPr lang="en-US" i="1" dirty="0"/>
          </a:p>
        </p:txBody>
      </p:sp>
      <p:sp>
        <p:nvSpPr>
          <p:cNvPr id="4" name="Slide Number Placeholder 3">
            <a:extLst>
              <a:ext uri="{FF2B5EF4-FFF2-40B4-BE49-F238E27FC236}">
                <a16:creationId xmlns:a16="http://schemas.microsoft.com/office/drawing/2014/main" id="{63583CB8-FC91-0D4F-AD6F-D586F76038E9}"/>
              </a:ext>
            </a:extLst>
          </p:cNvPr>
          <p:cNvSpPr>
            <a:spLocks noGrp="1"/>
          </p:cNvSpPr>
          <p:nvPr>
            <p:ph type="sldNum" sz="quarter" idx="12"/>
          </p:nvPr>
        </p:nvSpPr>
        <p:spPr/>
        <p:txBody>
          <a:bodyPr/>
          <a:lstStyle/>
          <a:p>
            <a:fld id="{459A5F39-4CE7-434C-A5CB-50A363451602}" type="slidenum">
              <a:rPr lang="en-US" smtClean="0"/>
              <a:t>16</a:t>
            </a:fld>
            <a:endParaRPr lang="en-US"/>
          </a:p>
        </p:txBody>
      </p:sp>
      <p:sp>
        <p:nvSpPr>
          <p:cNvPr id="6" name="Content Placeholder 5">
            <a:extLst>
              <a:ext uri="{FF2B5EF4-FFF2-40B4-BE49-F238E27FC236}">
                <a16:creationId xmlns:a16="http://schemas.microsoft.com/office/drawing/2014/main" id="{03540494-A7A1-404C-A26E-73E2EB8B76DB}"/>
              </a:ext>
            </a:extLst>
          </p:cNvPr>
          <p:cNvSpPr>
            <a:spLocks noGrp="1"/>
          </p:cNvSpPr>
          <p:nvPr>
            <p:ph idx="1"/>
          </p:nvPr>
        </p:nvSpPr>
        <p:spPr/>
        <p:txBody>
          <a:bodyPr/>
          <a:lstStyle/>
          <a:p>
            <a:pPr marL="0" indent="0">
              <a:buNone/>
            </a:pPr>
            <a:r>
              <a:rPr lang="en-US" dirty="0"/>
              <a:t>Romanticism vs. The Enlightenment (Reason)</a:t>
            </a:r>
          </a:p>
          <a:p>
            <a:pPr marL="0" indent="0">
              <a:buNone/>
            </a:pPr>
            <a:r>
              <a:rPr lang="en-US" dirty="0"/>
              <a:t>Feeling vs. rationality, calculation, efficiency</a:t>
            </a:r>
          </a:p>
          <a:p>
            <a:pPr marL="0" indent="0">
              <a:buNone/>
            </a:pPr>
            <a:r>
              <a:rPr lang="en-US" dirty="0"/>
              <a:t>Art vs. science</a:t>
            </a:r>
          </a:p>
          <a:p>
            <a:pPr marL="0" indent="0">
              <a:buNone/>
            </a:pPr>
            <a:r>
              <a:rPr lang="en-US" dirty="0"/>
              <a:t>Society/community vs. the individual</a:t>
            </a:r>
          </a:p>
          <a:p>
            <a:pPr marL="0" indent="0">
              <a:buNone/>
            </a:pPr>
            <a:r>
              <a:rPr lang="en-US" i="1" dirty="0" err="1"/>
              <a:t>Gemeinschaft</a:t>
            </a:r>
            <a:r>
              <a:rPr lang="en-US" dirty="0"/>
              <a:t> vs. </a:t>
            </a:r>
            <a:r>
              <a:rPr lang="en-US" i="1" dirty="0" err="1"/>
              <a:t>gesellschaft</a:t>
            </a:r>
            <a:endParaRPr lang="en-US" i="1" dirty="0"/>
          </a:p>
          <a:p>
            <a:pPr marL="0" indent="0">
              <a:buNone/>
            </a:pPr>
            <a:endParaRPr lang="en-US" dirty="0"/>
          </a:p>
          <a:p>
            <a:pPr marL="0" indent="0">
              <a:buNone/>
            </a:pPr>
            <a:r>
              <a:rPr lang="en-US" dirty="0"/>
              <a:t>Today: Humanity vs. neoliberalism</a:t>
            </a:r>
          </a:p>
          <a:p>
            <a:endParaRPr lang="en-US" dirty="0"/>
          </a:p>
        </p:txBody>
      </p:sp>
    </p:spTree>
    <p:extLst>
      <p:ext uri="{BB962C8B-B14F-4D97-AF65-F5344CB8AC3E}">
        <p14:creationId xmlns:p14="http://schemas.microsoft.com/office/powerpoint/2010/main" val="222702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ssolv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F218-0F53-7842-91A8-D9EBBC0309AD}"/>
              </a:ext>
            </a:extLst>
          </p:cNvPr>
          <p:cNvSpPr>
            <a:spLocks noGrp="1"/>
          </p:cNvSpPr>
          <p:nvPr>
            <p:ph type="title"/>
          </p:nvPr>
        </p:nvSpPr>
        <p:spPr/>
        <p:txBody>
          <a:bodyPr/>
          <a:lstStyle/>
          <a:p>
            <a:r>
              <a:rPr lang="en-US" dirty="0"/>
              <a:t>JGA </a:t>
            </a:r>
            <a:r>
              <a:rPr lang="en-US" dirty="0" err="1"/>
              <a:t>Pocock</a:t>
            </a:r>
            <a:endParaRPr lang="en-US" dirty="0"/>
          </a:p>
        </p:txBody>
      </p:sp>
      <p:sp>
        <p:nvSpPr>
          <p:cNvPr id="3" name="Content Placeholder 2">
            <a:extLst>
              <a:ext uri="{FF2B5EF4-FFF2-40B4-BE49-F238E27FC236}">
                <a16:creationId xmlns:a16="http://schemas.microsoft.com/office/drawing/2014/main" id="{AABDECB5-8FD4-E640-8C13-278BEE2D32C7}"/>
              </a:ext>
            </a:extLst>
          </p:cNvPr>
          <p:cNvSpPr>
            <a:spLocks noGrp="1"/>
          </p:cNvSpPr>
          <p:nvPr>
            <p:ph idx="1"/>
          </p:nvPr>
        </p:nvSpPr>
        <p:spPr/>
        <p:txBody>
          <a:bodyPr>
            <a:normAutofit/>
          </a:bodyPr>
          <a:lstStyle/>
          <a:p>
            <a:pPr marL="0" indent="0">
              <a:buNone/>
            </a:pPr>
            <a:r>
              <a:rPr lang="en-US" dirty="0"/>
              <a:t>The 18C:</a:t>
            </a:r>
          </a:p>
          <a:p>
            <a:pPr marL="0" indent="0">
              <a:buNone/>
            </a:pPr>
            <a:r>
              <a:rPr lang="en-US" dirty="0"/>
              <a:t>“</a:t>
            </a:r>
            <a:r>
              <a:rPr lang="en-US" dirty="0">
                <a:effectLst/>
              </a:rPr>
              <a:t>The effect was to construct a liberalism which made the state’s authority guarantee the liberty of the individual’s social behavior, but had no intention whatever of impoverishing that behavior by confining it to the rigorous assertion of ego-centered individual rights. … A commercial humanism had been not unsuccessfully constructed….”</a:t>
            </a:r>
          </a:p>
        </p:txBody>
      </p:sp>
      <p:sp>
        <p:nvSpPr>
          <p:cNvPr id="4" name="Slide Number Placeholder 3">
            <a:extLst>
              <a:ext uri="{FF2B5EF4-FFF2-40B4-BE49-F238E27FC236}">
                <a16:creationId xmlns:a16="http://schemas.microsoft.com/office/drawing/2014/main" id="{3CFC4A92-3557-CC4B-B382-ECDF50A00F14}"/>
              </a:ext>
            </a:extLst>
          </p:cNvPr>
          <p:cNvSpPr>
            <a:spLocks noGrp="1"/>
          </p:cNvSpPr>
          <p:nvPr>
            <p:ph type="sldNum" sz="quarter" idx="12"/>
          </p:nvPr>
        </p:nvSpPr>
        <p:spPr/>
        <p:txBody>
          <a:bodyPr/>
          <a:lstStyle/>
          <a:p>
            <a:fld id="{459A5F39-4CE7-434C-A5CB-50A363451602}" type="slidenum">
              <a:rPr lang="en-US" smtClean="0"/>
              <a:t>17</a:t>
            </a:fld>
            <a:endParaRPr lang="en-US"/>
          </a:p>
        </p:txBody>
      </p:sp>
    </p:spTree>
    <p:extLst>
      <p:ext uri="{BB962C8B-B14F-4D97-AF65-F5344CB8AC3E}">
        <p14:creationId xmlns:p14="http://schemas.microsoft.com/office/powerpoint/2010/main" val="192171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F218-0F53-7842-91A8-D9EBBC0309AD}"/>
              </a:ext>
            </a:extLst>
          </p:cNvPr>
          <p:cNvSpPr>
            <a:spLocks noGrp="1"/>
          </p:cNvSpPr>
          <p:nvPr>
            <p:ph type="title"/>
          </p:nvPr>
        </p:nvSpPr>
        <p:spPr/>
        <p:txBody>
          <a:bodyPr/>
          <a:lstStyle/>
          <a:p>
            <a:r>
              <a:rPr lang="en-US" dirty="0"/>
              <a:t>JGA </a:t>
            </a:r>
            <a:r>
              <a:rPr lang="en-US" dirty="0" err="1"/>
              <a:t>Pocock</a:t>
            </a:r>
            <a:endParaRPr lang="en-US" dirty="0"/>
          </a:p>
        </p:txBody>
      </p:sp>
      <p:sp>
        <p:nvSpPr>
          <p:cNvPr id="3" name="Content Placeholder 2">
            <a:extLst>
              <a:ext uri="{FF2B5EF4-FFF2-40B4-BE49-F238E27FC236}">
                <a16:creationId xmlns:a16="http://schemas.microsoft.com/office/drawing/2014/main" id="{AABDECB5-8FD4-E640-8C13-278BEE2D32C7}"/>
              </a:ext>
            </a:extLst>
          </p:cNvPr>
          <p:cNvSpPr>
            <a:spLocks noGrp="1"/>
          </p:cNvSpPr>
          <p:nvPr>
            <p:ph idx="1"/>
          </p:nvPr>
        </p:nvSpPr>
        <p:spPr/>
        <p:txBody>
          <a:bodyPr>
            <a:noAutofit/>
          </a:bodyPr>
          <a:lstStyle/>
          <a:p>
            <a:pPr marL="0" indent="0">
              <a:buNone/>
            </a:pPr>
            <a:r>
              <a:rPr lang="en-US" sz="3200" dirty="0"/>
              <a:t>But then:</a:t>
            </a:r>
          </a:p>
          <a:p>
            <a:pPr marL="0" indent="0">
              <a:buNone/>
            </a:pPr>
            <a:r>
              <a:rPr lang="en-US" sz="3200" dirty="0">
                <a:effectLst/>
              </a:rPr>
              <a:t>“About 1789, a </a:t>
            </a:r>
            <a:r>
              <a:rPr lang="en-US" sz="3200" dirty="0">
                <a:solidFill>
                  <a:srgbClr val="FFC000"/>
                </a:solidFill>
                <a:effectLst/>
              </a:rPr>
              <a:t>wedge</a:t>
            </a:r>
            <a:r>
              <a:rPr lang="en-US" sz="3200" dirty="0">
                <a:effectLst/>
              </a:rPr>
              <a:t> was driven through this burgeoning universe, and rather suddenly we begin to hear denunciations of commerce as founded upon soullessly rational calculation and the cold, mechanical philosophy…” (1985, 50)</a:t>
            </a:r>
          </a:p>
          <a:p>
            <a:pPr marL="0" indent="0">
              <a:buNone/>
            </a:pPr>
            <a:endParaRPr lang="en-US" sz="3200" dirty="0">
              <a:effectLst/>
            </a:endParaRPr>
          </a:p>
        </p:txBody>
      </p:sp>
      <p:sp>
        <p:nvSpPr>
          <p:cNvPr id="4" name="Slide Number Placeholder 3">
            <a:extLst>
              <a:ext uri="{FF2B5EF4-FFF2-40B4-BE49-F238E27FC236}">
                <a16:creationId xmlns:a16="http://schemas.microsoft.com/office/drawing/2014/main" id="{3CFC4A92-3557-CC4B-B382-ECDF50A00F14}"/>
              </a:ext>
            </a:extLst>
          </p:cNvPr>
          <p:cNvSpPr>
            <a:spLocks noGrp="1"/>
          </p:cNvSpPr>
          <p:nvPr>
            <p:ph type="sldNum" sz="quarter" idx="12"/>
          </p:nvPr>
        </p:nvSpPr>
        <p:spPr/>
        <p:txBody>
          <a:bodyPr/>
          <a:lstStyle/>
          <a:p>
            <a:fld id="{459A5F39-4CE7-434C-A5CB-50A363451602}" type="slidenum">
              <a:rPr lang="en-US" smtClean="0"/>
              <a:t>18</a:t>
            </a:fld>
            <a:endParaRPr lang="en-US"/>
          </a:p>
        </p:txBody>
      </p:sp>
    </p:spTree>
    <p:extLst>
      <p:ext uri="{BB962C8B-B14F-4D97-AF65-F5344CB8AC3E}">
        <p14:creationId xmlns:p14="http://schemas.microsoft.com/office/powerpoint/2010/main" val="391354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F218-0F53-7842-91A8-D9EBBC0309A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ABDECB5-8FD4-E640-8C13-278BEE2D32C7}"/>
              </a:ext>
            </a:extLst>
          </p:cNvPr>
          <p:cNvSpPr>
            <a:spLocks noGrp="1"/>
          </p:cNvSpPr>
          <p:nvPr>
            <p:ph idx="1"/>
          </p:nvPr>
        </p:nvSpPr>
        <p:spPr/>
        <p:txBody>
          <a:bodyPr>
            <a:normAutofit/>
          </a:bodyPr>
          <a:lstStyle/>
          <a:p>
            <a:pPr marL="0" indent="0">
              <a:buNone/>
            </a:pPr>
            <a:endParaRPr lang="en-US" dirty="0">
              <a:effectLst/>
            </a:endParaRPr>
          </a:p>
          <a:p>
            <a:pPr marL="0" indent="0">
              <a:buNone/>
            </a:pPr>
            <a:r>
              <a:rPr lang="en-US" sz="2800" dirty="0">
                <a:solidFill>
                  <a:srgbClr val="FFC000"/>
                </a:solidFill>
                <a:effectLst/>
              </a:rPr>
              <a:t>	  GEIJER OVERCOMES THAT WEDGE!</a:t>
            </a:r>
            <a:endParaRPr lang="en-US" sz="2800" dirty="0">
              <a:solidFill>
                <a:srgbClr val="FFC000"/>
              </a:solidFill>
            </a:endParaRPr>
          </a:p>
        </p:txBody>
      </p:sp>
      <p:sp>
        <p:nvSpPr>
          <p:cNvPr id="4" name="Slide Number Placeholder 3">
            <a:extLst>
              <a:ext uri="{FF2B5EF4-FFF2-40B4-BE49-F238E27FC236}">
                <a16:creationId xmlns:a16="http://schemas.microsoft.com/office/drawing/2014/main" id="{3CFC4A92-3557-CC4B-B382-ECDF50A00F14}"/>
              </a:ext>
            </a:extLst>
          </p:cNvPr>
          <p:cNvSpPr>
            <a:spLocks noGrp="1"/>
          </p:cNvSpPr>
          <p:nvPr>
            <p:ph type="sldNum" sz="quarter" idx="12"/>
          </p:nvPr>
        </p:nvSpPr>
        <p:spPr/>
        <p:txBody>
          <a:bodyPr/>
          <a:lstStyle/>
          <a:p>
            <a:fld id="{459A5F39-4CE7-434C-A5CB-50A363451602}" type="slidenum">
              <a:rPr lang="en-US" smtClean="0"/>
              <a:t>19</a:t>
            </a:fld>
            <a:endParaRPr lang="en-US"/>
          </a:p>
        </p:txBody>
      </p:sp>
      <p:pic>
        <p:nvPicPr>
          <p:cNvPr id="5" name="Picture 4">
            <a:extLst>
              <a:ext uri="{FF2B5EF4-FFF2-40B4-BE49-F238E27FC236}">
                <a16:creationId xmlns:a16="http://schemas.microsoft.com/office/drawing/2014/main" id="{A3632AE2-29E6-854C-B708-7C4BADA22013}"/>
              </a:ext>
            </a:extLst>
          </p:cNvPr>
          <p:cNvPicPr>
            <a:picLocks noChangeAspect="1"/>
          </p:cNvPicPr>
          <p:nvPr/>
        </p:nvPicPr>
        <p:blipFill>
          <a:blip r:embed="rId2"/>
          <a:stretch>
            <a:fillRect/>
          </a:stretch>
        </p:blipFill>
        <p:spPr>
          <a:xfrm>
            <a:off x="-1" y="1751138"/>
            <a:ext cx="1796143" cy="2971800"/>
          </a:xfrm>
          <a:prstGeom prst="rect">
            <a:avLst/>
          </a:prstGeom>
          <a:effectLst>
            <a:softEdge rad="31750"/>
          </a:effectLst>
        </p:spPr>
      </p:pic>
    </p:spTree>
    <p:extLst>
      <p:ext uri="{BB962C8B-B14F-4D97-AF65-F5344CB8AC3E}">
        <p14:creationId xmlns:p14="http://schemas.microsoft.com/office/powerpoint/2010/main" val="197600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9715-A0B0-B44B-A4F0-029355A0DACA}"/>
              </a:ext>
            </a:extLst>
          </p:cNvPr>
          <p:cNvSpPr>
            <a:spLocks noGrp="1"/>
          </p:cNvSpPr>
          <p:nvPr>
            <p:ph type="title"/>
          </p:nvPr>
        </p:nvSpPr>
        <p:spPr/>
        <p:txBody>
          <a:bodyPr/>
          <a:lstStyle/>
          <a:p>
            <a:r>
              <a:rPr lang="en-US" dirty="0"/>
              <a:t>In Adam Smith’s day</a:t>
            </a:r>
          </a:p>
        </p:txBody>
      </p:sp>
      <p:sp>
        <p:nvSpPr>
          <p:cNvPr id="3" name="Content Placeholder 2">
            <a:extLst>
              <a:ext uri="{FF2B5EF4-FFF2-40B4-BE49-F238E27FC236}">
                <a16:creationId xmlns:a16="http://schemas.microsoft.com/office/drawing/2014/main" id="{18912180-BAA6-ED49-860E-A4ACE59A5C1F}"/>
              </a:ext>
            </a:extLst>
          </p:cNvPr>
          <p:cNvSpPr>
            <a:spLocks noGrp="1"/>
          </p:cNvSpPr>
          <p:nvPr>
            <p:ph idx="1"/>
          </p:nvPr>
        </p:nvSpPr>
        <p:spPr/>
        <p:txBody>
          <a:bodyPr>
            <a:normAutofit lnSpcReduction="10000"/>
          </a:bodyPr>
          <a:lstStyle/>
          <a:p>
            <a:pPr marL="0" indent="0">
              <a:buNone/>
            </a:pPr>
            <a:r>
              <a:rPr lang="en-US" sz="4800" i="1" cap="small" dirty="0"/>
              <a:t>Natural philosophy</a:t>
            </a:r>
            <a:r>
              <a:rPr lang="en-US" sz="4800" dirty="0"/>
              <a:t> </a:t>
            </a:r>
            <a:r>
              <a:rPr lang="en-US" sz="3200" dirty="0"/>
              <a:t>–study of nature independent of man: Newton, Linnaeus</a:t>
            </a:r>
          </a:p>
          <a:p>
            <a:pPr marL="0" indent="0">
              <a:buNone/>
            </a:pPr>
            <a:r>
              <a:rPr lang="en-US" sz="4800" i="1" cap="small" dirty="0"/>
              <a:t>Moral philosophy</a:t>
            </a:r>
            <a:r>
              <a:rPr lang="en-US" sz="4800" dirty="0"/>
              <a:t> </a:t>
            </a:r>
            <a:r>
              <a:rPr lang="en-US" sz="3200" dirty="0"/>
              <a:t>– study of human conduct: History, morals, politics, linguistics, jurisprudence, economics, etc.</a:t>
            </a:r>
          </a:p>
        </p:txBody>
      </p:sp>
      <p:sp>
        <p:nvSpPr>
          <p:cNvPr id="4" name="Slide Number Placeholder 3">
            <a:extLst>
              <a:ext uri="{FF2B5EF4-FFF2-40B4-BE49-F238E27FC236}">
                <a16:creationId xmlns:a16="http://schemas.microsoft.com/office/drawing/2014/main" id="{ACB5C264-0B89-EA46-87EE-1500F89000D0}"/>
              </a:ext>
            </a:extLst>
          </p:cNvPr>
          <p:cNvSpPr>
            <a:spLocks noGrp="1"/>
          </p:cNvSpPr>
          <p:nvPr>
            <p:ph type="sldNum" sz="quarter" idx="12"/>
          </p:nvPr>
        </p:nvSpPr>
        <p:spPr/>
        <p:txBody>
          <a:bodyPr/>
          <a:lstStyle/>
          <a:p>
            <a:fld id="{459A5F39-4CE7-434C-A5CB-50A363451602}" type="slidenum">
              <a:rPr lang="en-US" smtClean="0"/>
              <a:t>2</a:t>
            </a:fld>
            <a:endParaRPr lang="en-US"/>
          </a:p>
        </p:txBody>
      </p:sp>
    </p:spTree>
    <p:extLst>
      <p:ext uri="{BB962C8B-B14F-4D97-AF65-F5344CB8AC3E}">
        <p14:creationId xmlns:p14="http://schemas.microsoft.com/office/powerpoint/2010/main" val="47853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5703-A4E4-5B40-AE9C-E13CD4BC4644}"/>
              </a:ext>
            </a:extLst>
          </p:cNvPr>
          <p:cNvSpPr>
            <a:spLocks noGrp="1"/>
          </p:cNvSpPr>
          <p:nvPr>
            <p:ph type="title"/>
          </p:nvPr>
        </p:nvSpPr>
        <p:spPr/>
        <p:txBody>
          <a:bodyPr/>
          <a:lstStyle/>
          <a:p>
            <a:r>
              <a:rPr lang="en-US" dirty="0" err="1"/>
              <a:t>Geijer</a:t>
            </a:r>
            <a:endParaRPr lang="en-US" dirty="0"/>
          </a:p>
        </p:txBody>
      </p:sp>
      <p:sp>
        <p:nvSpPr>
          <p:cNvPr id="3" name="Content Placeholder 2">
            <a:extLst>
              <a:ext uri="{FF2B5EF4-FFF2-40B4-BE49-F238E27FC236}">
                <a16:creationId xmlns:a16="http://schemas.microsoft.com/office/drawing/2014/main" id="{E4014751-A2E6-E84F-8FA8-93250A2199C3}"/>
              </a:ext>
            </a:extLst>
          </p:cNvPr>
          <p:cNvSpPr>
            <a:spLocks noGrp="1"/>
          </p:cNvSpPr>
          <p:nvPr>
            <p:ph idx="1"/>
          </p:nvPr>
        </p:nvSpPr>
        <p:spPr/>
        <p:txBody>
          <a:bodyPr>
            <a:normAutofit fontScale="92500" lnSpcReduction="10000"/>
          </a:bodyPr>
          <a:lstStyle/>
          <a:p>
            <a:r>
              <a:rPr lang="en-US" dirty="0"/>
              <a:t>Allegorical (and religious)</a:t>
            </a:r>
          </a:p>
          <a:p>
            <a:r>
              <a:rPr lang="en-US" dirty="0"/>
              <a:t>History integrated into morals and politics</a:t>
            </a:r>
          </a:p>
          <a:p>
            <a:r>
              <a:rPr lang="en-US" dirty="0"/>
              <a:t>Openness about own sense and sensibility, the voice of a friend, an avuncular voice</a:t>
            </a:r>
          </a:p>
          <a:p>
            <a:r>
              <a:rPr lang="en-US" dirty="0"/>
              <a:t>Integrates social sciences: MORAL PHILOSOPHY</a:t>
            </a:r>
          </a:p>
          <a:p>
            <a:r>
              <a:rPr lang="en-US" dirty="0"/>
              <a:t>Ethics pervades his discourse </a:t>
            </a:r>
          </a:p>
          <a:p>
            <a:r>
              <a:rPr lang="en-US" dirty="0"/>
              <a:t>Sensitive to paradoxes, dilemmas, contrarieties</a:t>
            </a:r>
          </a:p>
          <a:p>
            <a:r>
              <a:rPr lang="en-US" dirty="0"/>
              <a:t>Esoteric</a:t>
            </a:r>
          </a:p>
          <a:p>
            <a:endParaRPr lang="en-US" dirty="0"/>
          </a:p>
          <a:p>
            <a:endParaRPr lang="en-US" dirty="0"/>
          </a:p>
        </p:txBody>
      </p:sp>
      <p:sp>
        <p:nvSpPr>
          <p:cNvPr id="4" name="Slide Number Placeholder 3">
            <a:extLst>
              <a:ext uri="{FF2B5EF4-FFF2-40B4-BE49-F238E27FC236}">
                <a16:creationId xmlns:a16="http://schemas.microsoft.com/office/drawing/2014/main" id="{D6D4270C-8FB8-E94D-A30E-79C7143F34BF}"/>
              </a:ext>
            </a:extLst>
          </p:cNvPr>
          <p:cNvSpPr>
            <a:spLocks noGrp="1"/>
          </p:cNvSpPr>
          <p:nvPr>
            <p:ph type="sldNum" sz="quarter" idx="12"/>
          </p:nvPr>
        </p:nvSpPr>
        <p:spPr/>
        <p:txBody>
          <a:bodyPr/>
          <a:lstStyle/>
          <a:p>
            <a:fld id="{459A5F39-4CE7-434C-A5CB-50A363451602}" type="slidenum">
              <a:rPr lang="en-US" smtClean="0"/>
              <a:t>20</a:t>
            </a:fld>
            <a:endParaRPr lang="en-US"/>
          </a:p>
        </p:txBody>
      </p:sp>
      <p:pic>
        <p:nvPicPr>
          <p:cNvPr id="5" name="Picture 4">
            <a:extLst>
              <a:ext uri="{FF2B5EF4-FFF2-40B4-BE49-F238E27FC236}">
                <a16:creationId xmlns:a16="http://schemas.microsoft.com/office/drawing/2014/main" id="{C0D4053A-C52C-B04E-8F4E-8C6BA22AC7B2}"/>
              </a:ext>
            </a:extLst>
          </p:cNvPr>
          <p:cNvPicPr>
            <a:picLocks noChangeAspect="1"/>
          </p:cNvPicPr>
          <p:nvPr/>
        </p:nvPicPr>
        <p:blipFill>
          <a:blip r:embed="rId2"/>
          <a:stretch>
            <a:fillRect/>
          </a:stretch>
        </p:blipFill>
        <p:spPr>
          <a:xfrm>
            <a:off x="-174170" y="-27540"/>
            <a:ext cx="1276802" cy="2112527"/>
          </a:xfrm>
          <a:prstGeom prst="rect">
            <a:avLst/>
          </a:prstGeom>
          <a:effectLst>
            <a:softEdge rad="31750"/>
          </a:effectLst>
        </p:spPr>
      </p:pic>
    </p:spTree>
    <p:extLst>
      <p:ext uri="{BB962C8B-B14F-4D97-AF65-F5344CB8AC3E}">
        <p14:creationId xmlns:p14="http://schemas.microsoft.com/office/powerpoint/2010/main" val="29838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FE47-57D0-824F-A9C0-092CF91E8DA5}"/>
              </a:ext>
            </a:extLst>
          </p:cNvPr>
          <p:cNvSpPr>
            <a:spLocks noGrp="1"/>
          </p:cNvSpPr>
          <p:nvPr>
            <p:ph type="title"/>
          </p:nvPr>
        </p:nvSpPr>
        <p:spPr/>
        <p:txBody>
          <a:bodyPr/>
          <a:lstStyle/>
          <a:p>
            <a:r>
              <a:rPr lang="en-US" dirty="0"/>
              <a:t>“An Economic Dream”</a:t>
            </a:r>
          </a:p>
        </p:txBody>
      </p:sp>
      <p:sp>
        <p:nvSpPr>
          <p:cNvPr id="3" name="Content Placeholder 2">
            <a:extLst>
              <a:ext uri="{FF2B5EF4-FFF2-40B4-BE49-F238E27FC236}">
                <a16:creationId xmlns:a16="http://schemas.microsoft.com/office/drawing/2014/main" id="{6AE31BDF-867D-8249-AED6-EF53845D7DC9}"/>
              </a:ext>
            </a:extLst>
          </p:cNvPr>
          <p:cNvSpPr>
            <a:spLocks noGrp="1"/>
          </p:cNvSpPr>
          <p:nvPr>
            <p:ph idx="1"/>
          </p:nvPr>
        </p:nvSpPr>
        <p:spPr/>
        <p:txBody>
          <a:bodyPr>
            <a:normAutofit lnSpcReduction="10000"/>
          </a:bodyPr>
          <a:lstStyle/>
          <a:p>
            <a:pPr marL="0" indent="0">
              <a:buNone/>
            </a:pPr>
            <a:r>
              <a:rPr lang="en-US" dirty="0"/>
              <a:t>1847</a:t>
            </a:r>
          </a:p>
          <a:p>
            <a:pPr marL="0" indent="0">
              <a:buNone/>
            </a:pPr>
            <a:endParaRPr lang="en-US" dirty="0"/>
          </a:p>
          <a:p>
            <a:pPr marL="0" indent="0">
              <a:buNone/>
            </a:pPr>
            <a:r>
              <a:rPr lang="en-US" dirty="0"/>
              <a:t>“This </a:t>
            </a:r>
            <a:r>
              <a:rPr lang="en-US" i="1" dirty="0"/>
              <a:t>liberty</a:t>
            </a:r>
            <a:r>
              <a:rPr lang="en-US" dirty="0"/>
              <a:t> is tantamount with </a:t>
            </a:r>
            <a:r>
              <a:rPr lang="en-US" i="1" dirty="0"/>
              <a:t>disorder</a:t>
            </a:r>
            <a:r>
              <a:rPr lang="en-US" dirty="0"/>
              <a:t>, a thousand voices shout. On the contrary, she is </a:t>
            </a:r>
            <a:r>
              <a:rPr lang="en-US" dirty="0">
                <a:solidFill>
                  <a:srgbClr val="FFC000"/>
                </a:solidFill>
              </a:rPr>
              <a:t>a new, self-evolving order</a:t>
            </a:r>
            <a:r>
              <a:rPr lang="en-US" dirty="0"/>
              <a:t>; so do others comfort themselves, </a:t>
            </a:r>
            <a:r>
              <a:rPr lang="en-US" dirty="0">
                <a:solidFill>
                  <a:srgbClr val="FFC000"/>
                </a:solidFill>
              </a:rPr>
              <a:t>the</a:t>
            </a:r>
            <a:r>
              <a:rPr lang="en-US" dirty="0"/>
              <a:t> </a:t>
            </a:r>
            <a:r>
              <a:rPr lang="en-US" dirty="0">
                <a:solidFill>
                  <a:srgbClr val="FFC000"/>
                </a:solidFill>
              </a:rPr>
              <a:t>more industrious,</a:t>
            </a:r>
            <a:r>
              <a:rPr lang="en-US" dirty="0"/>
              <a:t> </a:t>
            </a:r>
            <a:r>
              <a:rPr lang="en-US" dirty="0">
                <a:solidFill>
                  <a:srgbClr val="FFC000"/>
                </a:solidFill>
              </a:rPr>
              <a:t>the wiser</a:t>
            </a:r>
            <a:r>
              <a:rPr lang="en-US" dirty="0"/>
              <a:t>. That liberty, even if she brings disorder for a passing while, follows her own rules and develops from within, implanted in her by the Creator, her own </a:t>
            </a:r>
            <a:r>
              <a:rPr lang="en-US" i="1" dirty="0"/>
              <a:t>law</a:t>
            </a:r>
            <a:r>
              <a:rPr lang="en-US" dirty="0"/>
              <a:t>: that is the full faith of </a:t>
            </a:r>
            <a:r>
              <a:rPr lang="en-US" i="1" dirty="0">
                <a:solidFill>
                  <a:srgbClr val="FFC000"/>
                </a:solidFill>
              </a:rPr>
              <a:t>liberalism</a:t>
            </a:r>
            <a:r>
              <a:rPr lang="en-US" dirty="0"/>
              <a:t> and it leads to salvation.” </a:t>
            </a:r>
            <a:r>
              <a:rPr lang="en-US" sz="900" dirty="0"/>
              <a:t>(p. 443)</a:t>
            </a:r>
          </a:p>
        </p:txBody>
      </p:sp>
      <p:sp>
        <p:nvSpPr>
          <p:cNvPr id="4" name="Slide Number Placeholder 3">
            <a:extLst>
              <a:ext uri="{FF2B5EF4-FFF2-40B4-BE49-F238E27FC236}">
                <a16:creationId xmlns:a16="http://schemas.microsoft.com/office/drawing/2014/main" id="{ABD02C49-AD9E-1446-8121-E68CF5669574}"/>
              </a:ext>
            </a:extLst>
          </p:cNvPr>
          <p:cNvSpPr>
            <a:spLocks noGrp="1"/>
          </p:cNvSpPr>
          <p:nvPr>
            <p:ph type="sldNum" sz="quarter" idx="12"/>
          </p:nvPr>
        </p:nvSpPr>
        <p:spPr/>
        <p:txBody>
          <a:bodyPr/>
          <a:lstStyle/>
          <a:p>
            <a:fld id="{459A5F39-4CE7-434C-A5CB-50A363451602}" type="slidenum">
              <a:rPr lang="en-US" smtClean="0"/>
              <a:t>21</a:t>
            </a:fld>
            <a:endParaRPr lang="en-US"/>
          </a:p>
        </p:txBody>
      </p:sp>
      <p:pic>
        <p:nvPicPr>
          <p:cNvPr id="5" name="Picture 4">
            <a:extLst>
              <a:ext uri="{FF2B5EF4-FFF2-40B4-BE49-F238E27FC236}">
                <a16:creationId xmlns:a16="http://schemas.microsoft.com/office/drawing/2014/main" id="{11F46BB2-3977-0D49-B295-9C46E3BBB0D5}"/>
              </a:ext>
            </a:extLst>
          </p:cNvPr>
          <p:cNvPicPr>
            <a:picLocks noChangeAspect="1"/>
          </p:cNvPicPr>
          <p:nvPr/>
        </p:nvPicPr>
        <p:blipFill>
          <a:blip r:embed="rId2"/>
          <a:stretch>
            <a:fillRect/>
          </a:stretch>
        </p:blipFill>
        <p:spPr>
          <a:xfrm>
            <a:off x="0" y="0"/>
            <a:ext cx="1276802" cy="2112527"/>
          </a:xfrm>
          <a:prstGeom prst="rect">
            <a:avLst/>
          </a:prstGeom>
          <a:effectLst>
            <a:softEdge rad="31750"/>
          </a:effectLst>
        </p:spPr>
      </p:pic>
    </p:spTree>
    <p:extLst>
      <p:ext uri="{BB962C8B-B14F-4D97-AF65-F5344CB8AC3E}">
        <p14:creationId xmlns:p14="http://schemas.microsoft.com/office/powerpoint/2010/main" val="199327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4E9-FCDC-A641-9683-A5D54DC699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D646E3-039D-4940-8E65-E8C3043628C4}"/>
              </a:ext>
            </a:extLst>
          </p:cNvPr>
          <p:cNvSpPr>
            <a:spLocks noGrp="1"/>
          </p:cNvSpPr>
          <p:nvPr>
            <p:ph idx="1"/>
          </p:nvPr>
        </p:nvSpPr>
        <p:spPr/>
        <p:txBody>
          <a:bodyPr>
            <a:normAutofit fontScale="85000" lnSpcReduction="10000"/>
          </a:bodyPr>
          <a:lstStyle/>
          <a:p>
            <a:pPr marL="0" indent="0">
              <a:buNone/>
            </a:pPr>
            <a:r>
              <a:rPr lang="en-US" dirty="0"/>
              <a:t>“What is the </a:t>
            </a:r>
            <a:r>
              <a:rPr lang="en-US" i="1" dirty="0"/>
              <a:t>new order of things</a:t>
            </a:r>
            <a:r>
              <a:rPr lang="en-US" dirty="0"/>
              <a:t>? With each day, its </a:t>
            </a:r>
            <a:r>
              <a:rPr lang="en-US" i="1" dirty="0"/>
              <a:t>law</a:t>
            </a:r>
            <a:r>
              <a:rPr lang="en-US" dirty="0"/>
              <a:t> evolves more clearly; its </a:t>
            </a:r>
            <a:r>
              <a:rPr lang="en-US" i="1" dirty="0"/>
              <a:t>substance</a:t>
            </a:r>
            <a:r>
              <a:rPr lang="en-US" dirty="0"/>
              <a:t> is already so apparent that one can thereof judge its nature and the spirit of progress. This substance is the </a:t>
            </a:r>
            <a:r>
              <a:rPr lang="en-US" i="1" dirty="0"/>
              <a:t>day-by-day, constantly evolving, </a:t>
            </a:r>
            <a:r>
              <a:rPr lang="en-US" i="1" dirty="0">
                <a:solidFill>
                  <a:srgbClr val="FFC000"/>
                </a:solidFill>
              </a:rPr>
              <a:t>all-encompassing fellowship </a:t>
            </a:r>
            <a:r>
              <a:rPr lang="en-US" i="1" dirty="0"/>
              <a:t>and interaction of human powers and needs</a:t>
            </a:r>
            <a:r>
              <a:rPr lang="en-US" dirty="0"/>
              <a:t>. This new, but actually ancient law of </a:t>
            </a:r>
            <a:r>
              <a:rPr lang="en-US" dirty="0" err="1"/>
              <a:t>labour</a:t>
            </a:r>
            <a:r>
              <a:rPr lang="en-US" dirty="0"/>
              <a:t> is that of </a:t>
            </a:r>
            <a:r>
              <a:rPr lang="en-US" i="1" dirty="0">
                <a:solidFill>
                  <a:srgbClr val="FFC000"/>
                </a:solidFill>
              </a:rPr>
              <a:t>intelligence</a:t>
            </a:r>
            <a:r>
              <a:rPr lang="en-US" dirty="0"/>
              <a:t>, which works in expanding circles. From there comes the dependency, from there the interaction in all occupations, equally familiar and acknowledged, and which, to the extent of this increasingly ardent acknowledgement, </a:t>
            </a:r>
            <a:r>
              <a:rPr lang="en-US" dirty="0">
                <a:solidFill>
                  <a:srgbClr val="FFC000"/>
                </a:solidFill>
              </a:rPr>
              <a:t>communicates</a:t>
            </a:r>
            <a:r>
              <a:rPr lang="en-US" dirty="0"/>
              <a:t> ever more directly with its own essence and from this[,] new, greater powers emerge, day-by-day and without surcease. Therefore, every seeming defeat is a true victory for it. It needs hardly touch the earth to feel at home and rise again with renewed </a:t>
            </a:r>
            <a:r>
              <a:rPr lang="en-US" dirty="0" err="1"/>
              <a:t>vigour</a:t>
            </a:r>
            <a:r>
              <a:rPr lang="en-US" dirty="0"/>
              <a:t>.”</a:t>
            </a:r>
          </a:p>
        </p:txBody>
      </p:sp>
      <p:sp>
        <p:nvSpPr>
          <p:cNvPr id="4" name="Slide Number Placeholder 3">
            <a:extLst>
              <a:ext uri="{FF2B5EF4-FFF2-40B4-BE49-F238E27FC236}">
                <a16:creationId xmlns:a16="http://schemas.microsoft.com/office/drawing/2014/main" id="{821AC59F-3EEA-374D-84DF-290AD7F9E348}"/>
              </a:ext>
            </a:extLst>
          </p:cNvPr>
          <p:cNvSpPr>
            <a:spLocks noGrp="1"/>
          </p:cNvSpPr>
          <p:nvPr>
            <p:ph type="sldNum" sz="quarter" idx="12"/>
          </p:nvPr>
        </p:nvSpPr>
        <p:spPr/>
        <p:txBody>
          <a:bodyPr/>
          <a:lstStyle/>
          <a:p>
            <a:fld id="{459A5F39-4CE7-434C-A5CB-50A363451602}" type="slidenum">
              <a:rPr lang="en-US" smtClean="0"/>
              <a:t>22</a:t>
            </a:fld>
            <a:endParaRPr lang="en-US"/>
          </a:p>
        </p:txBody>
      </p:sp>
      <p:pic>
        <p:nvPicPr>
          <p:cNvPr id="5" name="Picture 4">
            <a:extLst>
              <a:ext uri="{FF2B5EF4-FFF2-40B4-BE49-F238E27FC236}">
                <a16:creationId xmlns:a16="http://schemas.microsoft.com/office/drawing/2014/main" id="{B23A3B02-D292-734A-A38A-3D4A826EA89F}"/>
              </a:ext>
            </a:extLst>
          </p:cNvPr>
          <p:cNvPicPr>
            <a:picLocks noChangeAspect="1"/>
          </p:cNvPicPr>
          <p:nvPr/>
        </p:nvPicPr>
        <p:blipFill>
          <a:blip r:embed="rId2"/>
          <a:stretch>
            <a:fillRect/>
          </a:stretch>
        </p:blipFill>
        <p:spPr>
          <a:xfrm>
            <a:off x="-261255" y="0"/>
            <a:ext cx="1276802" cy="2112527"/>
          </a:xfrm>
          <a:prstGeom prst="rect">
            <a:avLst/>
          </a:prstGeom>
          <a:effectLst>
            <a:softEdge rad="31750"/>
          </a:effectLst>
        </p:spPr>
      </p:pic>
    </p:spTree>
    <p:extLst>
      <p:ext uri="{BB962C8B-B14F-4D97-AF65-F5344CB8AC3E}">
        <p14:creationId xmlns:p14="http://schemas.microsoft.com/office/powerpoint/2010/main" val="96698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D43B-5F70-1042-935D-FCD20075D2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746514-75D5-CF4D-8FE3-B0316BB6359D}"/>
              </a:ext>
            </a:extLst>
          </p:cNvPr>
          <p:cNvSpPr>
            <a:spLocks noGrp="1"/>
          </p:cNvSpPr>
          <p:nvPr>
            <p:ph idx="1"/>
          </p:nvPr>
        </p:nvSpPr>
        <p:spPr/>
        <p:txBody>
          <a:bodyPr>
            <a:normAutofit fontScale="62500" lnSpcReduction="20000"/>
          </a:bodyPr>
          <a:lstStyle/>
          <a:p>
            <a:pPr marL="0" indent="0">
              <a:buNone/>
            </a:pPr>
            <a:r>
              <a:rPr lang="en-US" sz="2900" dirty="0"/>
              <a:t>“One needs only to regard this immortal principle in detail in its effects to find oneself in the field of an infinite project that reaches in all directions and returns from all directions to its </a:t>
            </a:r>
            <a:r>
              <a:rPr lang="en-US" sz="2900" dirty="0" err="1"/>
              <a:t>centre</a:t>
            </a:r>
            <a:r>
              <a:rPr lang="en-US" sz="2900" dirty="0"/>
              <a:t>. — How could any occupation, any area of human enterprise, now be able to isolate itself? In so doing, it cuts itself off from its very breath of life, withers and inevitably dies. It thrives, flourishes, feels happy and promotes happiness utterly to the same extent that it both </a:t>
            </a:r>
            <a:r>
              <a:rPr lang="en-US" sz="2900" dirty="0">
                <a:solidFill>
                  <a:srgbClr val="FFC000"/>
                </a:solidFill>
              </a:rPr>
              <a:t>communicates</a:t>
            </a:r>
            <a:r>
              <a:rPr lang="en-US" sz="2900" dirty="0"/>
              <a:t> and receives based on an enlivening influence.</a:t>
            </a:r>
          </a:p>
          <a:p>
            <a:pPr marL="0" indent="0">
              <a:buNone/>
            </a:pPr>
            <a:r>
              <a:rPr lang="en-US" sz="2900" dirty="0"/>
              <a:t>And so, the separated groups of industries and trades finally flowed together before my eye. The artisan, not merely with his bodily strength, but with his intelligence, was the foundation of it all, for an enterprise that the factory owner used and distributed, that the merchant spread across the earth. I saw a new day ascend above it. It was the rising sun; and the Dancing Hours moving around the sun, in measured heavenly-harmonious orbits, were the beautiful performance at which I wakened from my dream.”</a:t>
            </a:r>
            <a:r>
              <a:rPr lang="en-US" dirty="0"/>
              <a:t> </a:t>
            </a:r>
            <a:r>
              <a:rPr lang="en-US" sz="1300" dirty="0"/>
              <a:t>(pp. 444–446)</a:t>
            </a:r>
          </a:p>
          <a:p>
            <a:pPr marL="0" indent="0">
              <a:buNone/>
            </a:pPr>
            <a:endParaRPr lang="en-US" dirty="0"/>
          </a:p>
        </p:txBody>
      </p:sp>
      <p:sp>
        <p:nvSpPr>
          <p:cNvPr id="4" name="Slide Number Placeholder 3">
            <a:extLst>
              <a:ext uri="{FF2B5EF4-FFF2-40B4-BE49-F238E27FC236}">
                <a16:creationId xmlns:a16="http://schemas.microsoft.com/office/drawing/2014/main" id="{78737EC7-AB6C-D648-B570-585C12A8E1EC}"/>
              </a:ext>
            </a:extLst>
          </p:cNvPr>
          <p:cNvSpPr>
            <a:spLocks noGrp="1"/>
          </p:cNvSpPr>
          <p:nvPr>
            <p:ph type="sldNum" sz="quarter" idx="12"/>
          </p:nvPr>
        </p:nvSpPr>
        <p:spPr/>
        <p:txBody>
          <a:bodyPr/>
          <a:lstStyle/>
          <a:p>
            <a:fld id="{459A5F39-4CE7-434C-A5CB-50A363451602}" type="slidenum">
              <a:rPr lang="en-US" smtClean="0"/>
              <a:t>23</a:t>
            </a:fld>
            <a:endParaRPr lang="en-US"/>
          </a:p>
        </p:txBody>
      </p:sp>
      <p:pic>
        <p:nvPicPr>
          <p:cNvPr id="5" name="Picture 4">
            <a:extLst>
              <a:ext uri="{FF2B5EF4-FFF2-40B4-BE49-F238E27FC236}">
                <a16:creationId xmlns:a16="http://schemas.microsoft.com/office/drawing/2014/main" id="{C068966B-4C2F-EC42-A8B0-00DDC53C87D3}"/>
              </a:ext>
            </a:extLst>
          </p:cNvPr>
          <p:cNvPicPr>
            <a:picLocks noChangeAspect="1"/>
          </p:cNvPicPr>
          <p:nvPr/>
        </p:nvPicPr>
        <p:blipFill>
          <a:blip r:embed="rId2"/>
          <a:stretch>
            <a:fillRect/>
          </a:stretch>
        </p:blipFill>
        <p:spPr>
          <a:xfrm>
            <a:off x="-399799" y="-63165"/>
            <a:ext cx="1276802" cy="2112527"/>
          </a:xfrm>
          <a:prstGeom prst="rect">
            <a:avLst/>
          </a:prstGeom>
          <a:effectLst>
            <a:softEdge rad="31750"/>
          </a:effectLst>
        </p:spPr>
      </p:pic>
    </p:spTree>
    <p:extLst>
      <p:ext uri="{BB962C8B-B14F-4D97-AF65-F5344CB8AC3E}">
        <p14:creationId xmlns:p14="http://schemas.microsoft.com/office/powerpoint/2010/main" val="261634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7B1D-68C5-A145-9A83-D388EF7659E1}"/>
              </a:ext>
            </a:extLst>
          </p:cNvPr>
          <p:cNvSpPr>
            <a:spLocks noGrp="1"/>
          </p:cNvSpPr>
          <p:nvPr>
            <p:ph type="title"/>
          </p:nvPr>
        </p:nvSpPr>
        <p:spPr/>
        <p:txBody>
          <a:bodyPr/>
          <a:lstStyle/>
          <a:p>
            <a:r>
              <a:rPr lang="en-US" dirty="0"/>
              <a:t>Hayek’s “communication” talk</a:t>
            </a:r>
          </a:p>
        </p:txBody>
      </p:sp>
      <p:sp>
        <p:nvSpPr>
          <p:cNvPr id="3" name="Content Placeholder 2">
            <a:extLst>
              <a:ext uri="{FF2B5EF4-FFF2-40B4-BE49-F238E27FC236}">
                <a16:creationId xmlns:a16="http://schemas.microsoft.com/office/drawing/2014/main" id="{C5727363-5E6E-D54B-808B-2032A0AD67FE}"/>
              </a:ext>
            </a:extLst>
          </p:cNvPr>
          <p:cNvSpPr>
            <a:spLocks noGrp="1"/>
          </p:cNvSpPr>
          <p:nvPr>
            <p:ph idx="1"/>
          </p:nvPr>
        </p:nvSpPr>
        <p:spPr/>
        <p:txBody>
          <a:bodyPr/>
          <a:lstStyle/>
          <a:p>
            <a:pPr marL="0" indent="0">
              <a:buNone/>
            </a:pPr>
            <a:r>
              <a:rPr lang="en-US" sz="3200" dirty="0"/>
              <a:t>“We must look at the price system as such a mechanism for </a:t>
            </a:r>
            <a:r>
              <a:rPr lang="en-US" sz="3200" dirty="0">
                <a:solidFill>
                  <a:srgbClr val="FFC000"/>
                </a:solidFill>
              </a:rPr>
              <a:t>communicating</a:t>
            </a:r>
            <a:r>
              <a:rPr lang="en-US" sz="3200" dirty="0"/>
              <a:t> information if we want to understand its real function”</a:t>
            </a:r>
            <a:r>
              <a:rPr lang="en-US" dirty="0"/>
              <a:t> </a:t>
            </a:r>
            <a:r>
              <a:rPr lang="en-US" sz="1200" dirty="0"/>
              <a:t>(1948, 85-87).</a:t>
            </a:r>
          </a:p>
          <a:p>
            <a:pPr marL="0" indent="0">
              <a:buNone/>
            </a:pPr>
            <a:endParaRPr lang="en-US" sz="1200" dirty="0"/>
          </a:p>
          <a:p>
            <a:pPr marL="0" indent="0">
              <a:buNone/>
            </a:pPr>
            <a:r>
              <a:rPr lang="en-US" sz="3200" dirty="0"/>
              <a:t>Likewise, </a:t>
            </a:r>
            <a:r>
              <a:rPr lang="en-US" sz="3200" i="1" dirty="0"/>
              <a:t>cooperation</a:t>
            </a:r>
            <a:r>
              <a:rPr lang="en-US" sz="3200" dirty="0"/>
              <a:t>.</a:t>
            </a:r>
          </a:p>
        </p:txBody>
      </p:sp>
      <p:sp>
        <p:nvSpPr>
          <p:cNvPr id="4" name="Slide Number Placeholder 3">
            <a:extLst>
              <a:ext uri="{FF2B5EF4-FFF2-40B4-BE49-F238E27FC236}">
                <a16:creationId xmlns:a16="http://schemas.microsoft.com/office/drawing/2014/main" id="{925EC421-0C60-6C4C-8429-C759AC48F803}"/>
              </a:ext>
            </a:extLst>
          </p:cNvPr>
          <p:cNvSpPr>
            <a:spLocks noGrp="1"/>
          </p:cNvSpPr>
          <p:nvPr>
            <p:ph type="sldNum" sz="quarter" idx="12"/>
          </p:nvPr>
        </p:nvSpPr>
        <p:spPr/>
        <p:txBody>
          <a:bodyPr/>
          <a:lstStyle/>
          <a:p>
            <a:fld id="{459A5F39-4CE7-434C-A5CB-50A363451602}" type="slidenum">
              <a:rPr lang="en-US" smtClean="0"/>
              <a:t>24</a:t>
            </a:fld>
            <a:endParaRPr lang="en-US"/>
          </a:p>
        </p:txBody>
      </p:sp>
    </p:spTree>
    <p:extLst>
      <p:ext uri="{BB962C8B-B14F-4D97-AF65-F5344CB8AC3E}">
        <p14:creationId xmlns:p14="http://schemas.microsoft.com/office/powerpoint/2010/main" val="331257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1839-0A73-1148-BFAE-7D9B242787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6E8EE8-1360-AF4A-9905-BB5198A9DA66}"/>
              </a:ext>
            </a:extLst>
          </p:cNvPr>
          <p:cNvSpPr>
            <a:spLocks noGrp="1"/>
          </p:cNvSpPr>
          <p:nvPr>
            <p:ph idx="1"/>
          </p:nvPr>
        </p:nvSpPr>
        <p:spPr/>
        <p:txBody>
          <a:bodyPr/>
          <a:lstStyle/>
          <a:p>
            <a:pPr marL="0" indent="0">
              <a:buSzPct val="120000"/>
              <a:buNone/>
            </a:pPr>
            <a:r>
              <a:rPr lang="en-US" dirty="0"/>
              <a:t>Allegory can help to answer in a liberal way the yearning for larger meaning and connection.</a:t>
            </a:r>
          </a:p>
          <a:p>
            <a:pPr marL="514350" indent="-514350">
              <a:buSzPct val="120000"/>
              <a:buNone/>
            </a:pPr>
            <a:endParaRPr lang="en-US" dirty="0"/>
          </a:p>
          <a:p>
            <a:pPr marL="0" indent="0">
              <a:buSzPct val="120000"/>
              <a:buNone/>
            </a:pPr>
            <a:r>
              <a:rPr lang="en-US" dirty="0"/>
              <a:t>Allegory can help people to see that they must subdue or </a:t>
            </a:r>
            <a:r>
              <a:rPr lang="en-US" dirty="0" err="1"/>
              <a:t>rechannel</a:t>
            </a:r>
            <a:r>
              <a:rPr lang="en-US" dirty="0"/>
              <a:t> the yearning for larger meaning and connection.</a:t>
            </a:r>
          </a:p>
          <a:p>
            <a:endParaRPr lang="en-US" dirty="0"/>
          </a:p>
        </p:txBody>
      </p:sp>
      <p:sp>
        <p:nvSpPr>
          <p:cNvPr id="4" name="Slide Number Placeholder 3">
            <a:extLst>
              <a:ext uri="{FF2B5EF4-FFF2-40B4-BE49-F238E27FC236}">
                <a16:creationId xmlns:a16="http://schemas.microsoft.com/office/drawing/2014/main" id="{7284D3EC-4CFD-0F42-A5BC-98497F6A2787}"/>
              </a:ext>
            </a:extLst>
          </p:cNvPr>
          <p:cNvSpPr>
            <a:spLocks noGrp="1"/>
          </p:cNvSpPr>
          <p:nvPr>
            <p:ph type="sldNum" sz="quarter" idx="12"/>
          </p:nvPr>
        </p:nvSpPr>
        <p:spPr/>
        <p:txBody>
          <a:bodyPr/>
          <a:lstStyle/>
          <a:p>
            <a:fld id="{459A5F39-4CE7-434C-A5CB-50A363451602}" type="slidenum">
              <a:rPr lang="en-US" smtClean="0"/>
              <a:t>25</a:t>
            </a:fld>
            <a:endParaRPr lang="en-US"/>
          </a:p>
        </p:txBody>
      </p:sp>
      <p:pic>
        <p:nvPicPr>
          <p:cNvPr id="5" name="Picture 2">
            <a:extLst>
              <a:ext uri="{FF2B5EF4-FFF2-40B4-BE49-F238E27FC236}">
                <a16:creationId xmlns:a16="http://schemas.microsoft.com/office/drawing/2014/main" id="{08FBD1E9-26EC-D449-A136-43FB7EC57D42}"/>
              </a:ext>
            </a:extLst>
          </p:cNvPr>
          <p:cNvPicPr>
            <a:picLocks noChangeAspect="1" noChangeArrowheads="1"/>
          </p:cNvPicPr>
          <p:nvPr/>
        </p:nvPicPr>
        <p:blipFill>
          <a:blip r:embed="rId2" cstate="print"/>
          <a:srcRect/>
          <a:stretch>
            <a:fillRect/>
          </a:stretch>
        </p:blipFill>
        <p:spPr bwMode="auto">
          <a:xfrm>
            <a:off x="5965371" y="4582886"/>
            <a:ext cx="2068286" cy="2068286"/>
          </a:xfrm>
          <a:prstGeom prst="rect">
            <a:avLst/>
          </a:prstGeom>
          <a:noFill/>
          <a:ln w="9525">
            <a:noFill/>
            <a:miter lim="800000"/>
            <a:headEnd/>
            <a:tailEnd/>
          </a:ln>
        </p:spPr>
      </p:pic>
    </p:spTree>
    <p:extLst>
      <p:ext uri="{BB962C8B-B14F-4D97-AF65-F5344CB8AC3E}">
        <p14:creationId xmlns:p14="http://schemas.microsoft.com/office/powerpoint/2010/main" val="228777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3682784-EB85-8D4F-B07A-236165291D9E}"/>
              </a:ext>
            </a:extLst>
          </p:cNvPr>
          <p:cNvPicPr>
            <a:picLocks noChangeAspect="1"/>
          </p:cNvPicPr>
          <p:nvPr/>
        </p:nvPicPr>
        <p:blipFill>
          <a:blip r:embed="rId3"/>
          <a:stretch>
            <a:fillRect/>
          </a:stretch>
        </p:blipFill>
        <p:spPr>
          <a:xfrm>
            <a:off x="2897728" y="2924219"/>
            <a:ext cx="1158882" cy="2121897"/>
          </a:xfrm>
          <a:prstGeom prst="rect">
            <a:avLst/>
          </a:prstGeom>
          <a:effectLst>
            <a:softEdge rad="31750"/>
          </a:effectLst>
        </p:spPr>
      </p:pic>
      <p:sp>
        <p:nvSpPr>
          <p:cNvPr id="2" name="Title 1">
            <a:extLst>
              <a:ext uri="{FF2B5EF4-FFF2-40B4-BE49-F238E27FC236}">
                <a16:creationId xmlns:a16="http://schemas.microsoft.com/office/drawing/2014/main" id="{77B6388C-D5DB-5E48-A5A2-4BCA29198B6C}"/>
              </a:ext>
            </a:extLst>
          </p:cNvPr>
          <p:cNvSpPr>
            <a:spLocks noGrp="1"/>
          </p:cNvSpPr>
          <p:nvPr>
            <p:ph type="title"/>
          </p:nvPr>
        </p:nvSpPr>
        <p:spPr/>
        <p:txBody>
          <a:bodyPr/>
          <a:lstStyle/>
          <a:p>
            <a:r>
              <a:rPr lang="en-US" dirty="0"/>
              <a:t>Moral philosophers</a:t>
            </a:r>
          </a:p>
        </p:txBody>
      </p:sp>
      <p:sp>
        <p:nvSpPr>
          <p:cNvPr id="4" name="Slide Number Placeholder 3">
            <a:extLst>
              <a:ext uri="{FF2B5EF4-FFF2-40B4-BE49-F238E27FC236}">
                <a16:creationId xmlns:a16="http://schemas.microsoft.com/office/drawing/2014/main" id="{B3EC2BF2-8B9C-6743-A82E-44912AAC6F4D}"/>
              </a:ext>
            </a:extLst>
          </p:cNvPr>
          <p:cNvSpPr>
            <a:spLocks noGrp="1"/>
          </p:cNvSpPr>
          <p:nvPr>
            <p:ph type="sldNum" sz="quarter" idx="12"/>
          </p:nvPr>
        </p:nvSpPr>
        <p:spPr/>
        <p:txBody>
          <a:bodyPr/>
          <a:lstStyle/>
          <a:p>
            <a:fld id="{459A5F39-4CE7-434C-A5CB-50A363451602}" type="slidenum">
              <a:rPr lang="en-US" smtClean="0"/>
              <a:t>26</a:t>
            </a:fld>
            <a:endParaRPr lang="en-US"/>
          </a:p>
        </p:txBody>
      </p:sp>
      <p:pic>
        <p:nvPicPr>
          <p:cNvPr id="6" name="Picture 5">
            <a:extLst>
              <a:ext uri="{FF2B5EF4-FFF2-40B4-BE49-F238E27FC236}">
                <a16:creationId xmlns:a16="http://schemas.microsoft.com/office/drawing/2014/main" id="{D03D5C1E-39E9-3A45-BB45-BF4B465DA4BE}"/>
              </a:ext>
            </a:extLst>
          </p:cNvPr>
          <p:cNvPicPr>
            <a:picLocks noChangeAspect="1"/>
          </p:cNvPicPr>
          <p:nvPr/>
        </p:nvPicPr>
        <p:blipFill>
          <a:blip r:embed="rId4"/>
          <a:stretch>
            <a:fillRect/>
          </a:stretch>
        </p:blipFill>
        <p:spPr>
          <a:xfrm>
            <a:off x="3775655" y="2959844"/>
            <a:ext cx="1276802" cy="2112527"/>
          </a:xfrm>
          <a:prstGeom prst="rect">
            <a:avLst/>
          </a:prstGeom>
          <a:effectLst>
            <a:softEdge rad="31750"/>
          </a:effectLst>
        </p:spPr>
      </p:pic>
      <p:graphicFrame>
        <p:nvGraphicFramePr>
          <p:cNvPr id="5" name="Object 4">
            <a:extLst>
              <a:ext uri="{FF2B5EF4-FFF2-40B4-BE49-F238E27FC236}">
                <a16:creationId xmlns:a16="http://schemas.microsoft.com/office/drawing/2014/main" id="{21CE612F-ADD6-D146-AA61-AA43F30AE657}"/>
              </a:ext>
            </a:extLst>
          </p:cNvPr>
          <p:cNvGraphicFramePr>
            <a:graphicFrameLocks noChangeAspect="1"/>
          </p:cNvGraphicFramePr>
          <p:nvPr>
            <p:extLst>
              <p:ext uri="{D42A27DB-BD31-4B8C-83A1-F6EECF244321}">
                <p14:modId xmlns:p14="http://schemas.microsoft.com/office/powerpoint/2010/main" val="1914729023"/>
              </p:ext>
            </p:extLst>
          </p:nvPr>
        </p:nvGraphicFramePr>
        <p:xfrm>
          <a:off x="1864561" y="2577119"/>
          <a:ext cx="1080523" cy="2877980"/>
        </p:xfrm>
        <a:graphic>
          <a:graphicData uri="http://schemas.openxmlformats.org/presentationml/2006/ole">
            <mc:AlternateContent xmlns:mc="http://schemas.openxmlformats.org/markup-compatibility/2006">
              <mc:Choice xmlns:v="urn:schemas-microsoft-com:vml" Requires="v">
                <p:oleObj spid="_x0000_s129063" name="Bitmap Image" r:id="rId5" imgW="2010056" imgH="5353797" progId="Paint.Picture">
                  <p:embed/>
                </p:oleObj>
              </mc:Choice>
              <mc:Fallback>
                <p:oleObj name="Bitmap Image" r:id="rId5" imgW="2010056" imgH="5353797" progId="Paint.Picture">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4561" y="2577119"/>
                        <a:ext cx="1080523" cy="2877980"/>
                      </a:xfrm>
                      <a:prstGeom prst="rect">
                        <a:avLst/>
                      </a:prstGeom>
                      <a:noFill/>
                      <a:ln>
                        <a:noFill/>
                      </a:ln>
                      <a:effectLst/>
                    </p:spPr>
                  </p:pic>
                </p:oleObj>
              </mc:Fallback>
            </mc:AlternateContent>
          </a:graphicData>
        </a:graphic>
      </p:graphicFrame>
      <p:pic>
        <p:nvPicPr>
          <p:cNvPr id="9" name="Picture 8">
            <a:extLst>
              <a:ext uri="{FF2B5EF4-FFF2-40B4-BE49-F238E27FC236}">
                <a16:creationId xmlns:a16="http://schemas.microsoft.com/office/drawing/2014/main" id="{CBA13BC9-F1A2-3F4D-BEE3-E45CC4D48215}"/>
              </a:ext>
            </a:extLst>
          </p:cNvPr>
          <p:cNvPicPr>
            <a:picLocks noChangeAspect="1"/>
          </p:cNvPicPr>
          <p:nvPr/>
        </p:nvPicPr>
        <p:blipFill>
          <a:blip r:embed="rId7"/>
          <a:stretch>
            <a:fillRect/>
          </a:stretch>
        </p:blipFill>
        <p:spPr>
          <a:xfrm>
            <a:off x="6020290" y="3004459"/>
            <a:ext cx="1355475" cy="2103697"/>
          </a:xfrm>
          <a:prstGeom prst="rect">
            <a:avLst/>
          </a:prstGeom>
          <a:effectLst>
            <a:softEdge rad="31750"/>
          </a:effectLst>
        </p:spPr>
      </p:pic>
      <p:pic>
        <p:nvPicPr>
          <p:cNvPr id="10" name="Picture 9">
            <a:extLst>
              <a:ext uri="{FF2B5EF4-FFF2-40B4-BE49-F238E27FC236}">
                <a16:creationId xmlns:a16="http://schemas.microsoft.com/office/drawing/2014/main" id="{79EEBF29-3EF5-5340-AA69-762563D90907}"/>
              </a:ext>
            </a:extLst>
          </p:cNvPr>
          <p:cNvPicPr>
            <a:picLocks noChangeAspect="1"/>
          </p:cNvPicPr>
          <p:nvPr/>
        </p:nvPicPr>
        <p:blipFill>
          <a:blip r:embed="rId8"/>
          <a:stretch>
            <a:fillRect/>
          </a:stretch>
        </p:blipFill>
        <p:spPr>
          <a:xfrm>
            <a:off x="7444373" y="3016334"/>
            <a:ext cx="1262819" cy="2097314"/>
          </a:xfrm>
          <a:prstGeom prst="rect">
            <a:avLst/>
          </a:prstGeom>
          <a:effectLst>
            <a:softEdge rad="31750"/>
          </a:effectLst>
        </p:spPr>
      </p:pic>
      <p:sp>
        <p:nvSpPr>
          <p:cNvPr id="11" name="TextBox 10">
            <a:extLst>
              <a:ext uri="{FF2B5EF4-FFF2-40B4-BE49-F238E27FC236}">
                <a16:creationId xmlns:a16="http://schemas.microsoft.com/office/drawing/2014/main" id="{69FE8EF7-36F5-D942-B114-D71A439701C8}"/>
              </a:ext>
            </a:extLst>
          </p:cNvPr>
          <p:cNvSpPr txBox="1"/>
          <p:nvPr/>
        </p:nvSpPr>
        <p:spPr>
          <a:xfrm>
            <a:off x="-59378" y="2481943"/>
            <a:ext cx="1298753" cy="369332"/>
          </a:xfrm>
          <a:prstGeom prst="rect">
            <a:avLst/>
          </a:prstGeom>
          <a:noFill/>
        </p:spPr>
        <p:txBody>
          <a:bodyPr wrap="none" rtlCol="0">
            <a:spAutoFit/>
          </a:bodyPr>
          <a:lstStyle/>
          <a:p>
            <a:r>
              <a:rPr lang="en-US" dirty="0">
                <a:solidFill>
                  <a:schemeClr val="bg1"/>
                </a:solidFill>
              </a:rPr>
              <a:t>Hutcheson</a:t>
            </a:r>
          </a:p>
        </p:txBody>
      </p:sp>
      <p:sp>
        <p:nvSpPr>
          <p:cNvPr id="12" name="TextBox 11">
            <a:extLst>
              <a:ext uri="{FF2B5EF4-FFF2-40B4-BE49-F238E27FC236}">
                <a16:creationId xmlns:a16="http://schemas.microsoft.com/office/drawing/2014/main" id="{F447A428-FD00-2247-943A-4D2FF831ABB9}"/>
              </a:ext>
            </a:extLst>
          </p:cNvPr>
          <p:cNvSpPr txBox="1"/>
          <p:nvPr/>
        </p:nvSpPr>
        <p:spPr>
          <a:xfrm>
            <a:off x="1114299" y="5151909"/>
            <a:ext cx="830677" cy="369332"/>
          </a:xfrm>
          <a:prstGeom prst="rect">
            <a:avLst/>
          </a:prstGeom>
          <a:noFill/>
        </p:spPr>
        <p:txBody>
          <a:bodyPr wrap="none" rtlCol="0">
            <a:spAutoFit/>
          </a:bodyPr>
          <a:lstStyle/>
          <a:p>
            <a:r>
              <a:rPr lang="en-US" dirty="0">
                <a:solidFill>
                  <a:schemeClr val="bg1"/>
                </a:solidFill>
              </a:rPr>
              <a:t>Hume</a:t>
            </a:r>
          </a:p>
        </p:txBody>
      </p:sp>
      <p:sp>
        <p:nvSpPr>
          <p:cNvPr id="13" name="TextBox 12">
            <a:extLst>
              <a:ext uri="{FF2B5EF4-FFF2-40B4-BE49-F238E27FC236}">
                <a16:creationId xmlns:a16="http://schemas.microsoft.com/office/drawing/2014/main" id="{613F0126-0422-E648-830A-0A38C69C01F6}"/>
              </a:ext>
            </a:extLst>
          </p:cNvPr>
          <p:cNvSpPr txBox="1"/>
          <p:nvPr/>
        </p:nvSpPr>
        <p:spPr>
          <a:xfrm>
            <a:off x="2204849" y="2204851"/>
            <a:ext cx="787395" cy="369332"/>
          </a:xfrm>
          <a:prstGeom prst="rect">
            <a:avLst/>
          </a:prstGeom>
          <a:noFill/>
        </p:spPr>
        <p:txBody>
          <a:bodyPr wrap="none" rtlCol="0">
            <a:spAutoFit/>
          </a:bodyPr>
          <a:lstStyle/>
          <a:p>
            <a:r>
              <a:rPr lang="en-US" dirty="0">
                <a:solidFill>
                  <a:schemeClr val="bg1"/>
                </a:solidFill>
              </a:rPr>
              <a:t>Smith</a:t>
            </a:r>
          </a:p>
        </p:txBody>
      </p:sp>
      <p:sp>
        <p:nvSpPr>
          <p:cNvPr id="14" name="TextBox 13">
            <a:extLst>
              <a:ext uri="{FF2B5EF4-FFF2-40B4-BE49-F238E27FC236}">
                <a16:creationId xmlns:a16="http://schemas.microsoft.com/office/drawing/2014/main" id="{0920DD22-C50D-CF44-928F-E596B73980A5}"/>
              </a:ext>
            </a:extLst>
          </p:cNvPr>
          <p:cNvSpPr txBox="1"/>
          <p:nvPr/>
        </p:nvSpPr>
        <p:spPr>
          <a:xfrm>
            <a:off x="3034139" y="5052942"/>
            <a:ext cx="795411" cy="369332"/>
          </a:xfrm>
          <a:prstGeom prst="rect">
            <a:avLst/>
          </a:prstGeom>
          <a:noFill/>
        </p:spPr>
        <p:txBody>
          <a:bodyPr wrap="none" rtlCol="0">
            <a:spAutoFit/>
          </a:bodyPr>
          <a:lstStyle/>
          <a:p>
            <a:r>
              <a:rPr lang="en-US" dirty="0">
                <a:solidFill>
                  <a:schemeClr val="bg1"/>
                </a:solidFill>
              </a:rPr>
              <a:t>Burke</a:t>
            </a:r>
          </a:p>
        </p:txBody>
      </p:sp>
      <p:sp>
        <p:nvSpPr>
          <p:cNvPr id="15" name="TextBox 14">
            <a:extLst>
              <a:ext uri="{FF2B5EF4-FFF2-40B4-BE49-F238E27FC236}">
                <a16:creationId xmlns:a16="http://schemas.microsoft.com/office/drawing/2014/main" id="{1422CF92-F7E0-614D-B590-4545ADE41996}"/>
              </a:ext>
            </a:extLst>
          </p:cNvPr>
          <p:cNvSpPr txBox="1"/>
          <p:nvPr/>
        </p:nvSpPr>
        <p:spPr>
          <a:xfrm>
            <a:off x="6143491" y="2640270"/>
            <a:ext cx="859531" cy="369332"/>
          </a:xfrm>
          <a:prstGeom prst="rect">
            <a:avLst/>
          </a:prstGeom>
          <a:noFill/>
        </p:spPr>
        <p:txBody>
          <a:bodyPr wrap="none" rtlCol="0">
            <a:spAutoFit/>
          </a:bodyPr>
          <a:lstStyle/>
          <a:p>
            <a:r>
              <a:rPr lang="en-US" dirty="0">
                <a:solidFill>
                  <a:schemeClr val="bg1"/>
                </a:solidFill>
              </a:rPr>
              <a:t>Hayek</a:t>
            </a:r>
          </a:p>
        </p:txBody>
      </p:sp>
      <p:sp>
        <p:nvSpPr>
          <p:cNvPr id="16" name="TextBox 15">
            <a:extLst>
              <a:ext uri="{FF2B5EF4-FFF2-40B4-BE49-F238E27FC236}">
                <a16:creationId xmlns:a16="http://schemas.microsoft.com/office/drawing/2014/main" id="{B17BF4B9-47BC-E646-A6C2-2E43C7E282F1}"/>
              </a:ext>
            </a:extLst>
          </p:cNvPr>
          <p:cNvSpPr txBox="1"/>
          <p:nvPr/>
        </p:nvSpPr>
        <p:spPr>
          <a:xfrm>
            <a:off x="7507187" y="5167741"/>
            <a:ext cx="1327608" cy="369332"/>
          </a:xfrm>
          <a:prstGeom prst="rect">
            <a:avLst/>
          </a:prstGeom>
          <a:noFill/>
        </p:spPr>
        <p:txBody>
          <a:bodyPr wrap="none" rtlCol="0">
            <a:spAutoFit/>
          </a:bodyPr>
          <a:lstStyle/>
          <a:p>
            <a:r>
              <a:rPr lang="en-US" dirty="0">
                <a:solidFill>
                  <a:schemeClr val="bg1"/>
                </a:solidFill>
              </a:rPr>
              <a:t>McCloskey</a:t>
            </a:r>
          </a:p>
        </p:txBody>
      </p:sp>
      <p:sp>
        <p:nvSpPr>
          <p:cNvPr id="19" name="TextBox 18">
            <a:extLst>
              <a:ext uri="{FF2B5EF4-FFF2-40B4-BE49-F238E27FC236}">
                <a16:creationId xmlns:a16="http://schemas.microsoft.com/office/drawing/2014/main" id="{B5302BF4-BB17-724D-B8D9-4BE5D4FB195E}"/>
              </a:ext>
            </a:extLst>
          </p:cNvPr>
          <p:cNvSpPr txBox="1"/>
          <p:nvPr/>
        </p:nvSpPr>
        <p:spPr>
          <a:xfrm>
            <a:off x="4067293" y="2559126"/>
            <a:ext cx="795411" cy="369332"/>
          </a:xfrm>
          <a:prstGeom prst="rect">
            <a:avLst/>
          </a:prstGeom>
          <a:noFill/>
        </p:spPr>
        <p:txBody>
          <a:bodyPr wrap="none" rtlCol="0">
            <a:spAutoFit/>
          </a:bodyPr>
          <a:lstStyle/>
          <a:p>
            <a:r>
              <a:rPr lang="en-US" dirty="0" err="1">
                <a:solidFill>
                  <a:schemeClr val="bg1"/>
                </a:solidFill>
              </a:rPr>
              <a:t>Geijer</a:t>
            </a:r>
            <a:endParaRPr lang="en-US" dirty="0">
              <a:solidFill>
                <a:schemeClr val="bg1"/>
              </a:solidFill>
            </a:endParaRPr>
          </a:p>
        </p:txBody>
      </p:sp>
      <p:sp>
        <p:nvSpPr>
          <p:cNvPr id="20" name="TextBox 19">
            <a:extLst>
              <a:ext uri="{FF2B5EF4-FFF2-40B4-BE49-F238E27FC236}">
                <a16:creationId xmlns:a16="http://schemas.microsoft.com/office/drawing/2014/main" id="{F99C3497-477D-0F46-A6B0-82F50A3E4E19}"/>
              </a:ext>
            </a:extLst>
          </p:cNvPr>
          <p:cNvSpPr txBox="1"/>
          <p:nvPr/>
        </p:nvSpPr>
        <p:spPr>
          <a:xfrm>
            <a:off x="4825337" y="5074717"/>
            <a:ext cx="1377300" cy="369332"/>
          </a:xfrm>
          <a:prstGeom prst="rect">
            <a:avLst/>
          </a:prstGeom>
          <a:noFill/>
        </p:spPr>
        <p:txBody>
          <a:bodyPr wrap="none" rtlCol="0">
            <a:spAutoFit/>
          </a:bodyPr>
          <a:lstStyle/>
          <a:p>
            <a:r>
              <a:rPr lang="en-US" dirty="0">
                <a:solidFill>
                  <a:schemeClr val="bg1"/>
                </a:solidFill>
              </a:rPr>
              <a:t>Tocqueville</a:t>
            </a:r>
          </a:p>
        </p:txBody>
      </p:sp>
      <p:pic>
        <p:nvPicPr>
          <p:cNvPr id="7" name="Picture 6">
            <a:extLst>
              <a:ext uri="{FF2B5EF4-FFF2-40B4-BE49-F238E27FC236}">
                <a16:creationId xmlns:a16="http://schemas.microsoft.com/office/drawing/2014/main" id="{9B9C11AC-558D-7844-8666-AE7137D1A4E4}"/>
              </a:ext>
            </a:extLst>
          </p:cNvPr>
          <p:cNvPicPr>
            <a:picLocks noChangeAspect="1"/>
          </p:cNvPicPr>
          <p:nvPr/>
        </p:nvPicPr>
        <p:blipFill>
          <a:blip r:embed="rId9"/>
          <a:stretch>
            <a:fillRect/>
          </a:stretch>
        </p:blipFill>
        <p:spPr>
          <a:xfrm>
            <a:off x="697846" y="2835008"/>
            <a:ext cx="1549400" cy="2362200"/>
          </a:xfrm>
          <a:prstGeom prst="rect">
            <a:avLst/>
          </a:prstGeom>
          <a:effectLst>
            <a:softEdge rad="31750"/>
          </a:effectLst>
        </p:spPr>
      </p:pic>
      <p:pic>
        <p:nvPicPr>
          <p:cNvPr id="21" name="Picture 20">
            <a:extLst>
              <a:ext uri="{FF2B5EF4-FFF2-40B4-BE49-F238E27FC236}">
                <a16:creationId xmlns:a16="http://schemas.microsoft.com/office/drawing/2014/main" id="{AA7ED3FD-43C3-4F4D-BA73-BC325632822C}"/>
              </a:ext>
            </a:extLst>
          </p:cNvPr>
          <p:cNvPicPr>
            <a:picLocks noChangeAspect="1"/>
          </p:cNvPicPr>
          <p:nvPr/>
        </p:nvPicPr>
        <p:blipFill>
          <a:blip r:embed="rId10"/>
          <a:stretch>
            <a:fillRect/>
          </a:stretch>
        </p:blipFill>
        <p:spPr>
          <a:xfrm>
            <a:off x="5055919" y="2920167"/>
            <a:ext cx="889000" cy="2120900"/>
          </a:xfrm>
          <a:prstGeom prst="rect">
            <a:avLst/>
          </a:prstGeom>
          <a:effectLst>
            <a:softEdge rad="31750"/>
          </a:effectLst>
        </p:spPr>
      </p:pic>
      <p:pic>
        <p:nvPicPr>
          <p:cNvPr id="8" name="Picture 7">
            <a:extLst>
              <a:ext uri="{FF2B5EF4-FFF2-40B4-BE49-F238E27FC236}">
                <a16:creationId xmlns:a16="http://schemas.microsoft.com/office/drawing/2014/main" id="{87797E36-CCFD-A246-8C08-F8517D18649F}"/>
              </a:ext>
            </a:extLst>
          </p:cNvPr>
          <p:cNvPicPr>
            <a:picLocks noChangeAspect="1"/>
          </p:cNvPicPr>
          <p:nvPr/>
        </p:nvPicPr>
        <p:blipFill>
          <a:blip r:embed="rId11"/>
          <a:stretch>
            <a:fillRect/>
          </a:stretch>
        </p:blipFill>
        <p:spPr>
          <a:xfrm>
            <a:off x="-59373" y="2829747"/>
            <a:ext cx="1155700" cy="2349500"/>
          </a:xfrm>
          <a:prstGeom prst="rect">
            <a:avLst/>
          </a:prstGeom>
          <a:effectLst>
            <a:softEdge rad="31750"/>
          </a:effectLst>
        </p:spPr>
      </p:pic>
    </p:spTree>
    <p:extLst>
      <p:ext uri="{BB962C8B-B14F-4D97-AF65-F5344CB8AC3E}">
        <p14:creationId xmlns:p14="http://schemas.microsoft.com/office/powerpoint/2010/main" val="10878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par>
                          <p:cTn id="31" fill="hold">
                            <p:stCondLst>
                              <p:cond delay="3000"/>
                            </p:stCondLst>
                            <p:childTnLst>
                              <p:par>
                                <p:cTn id="32" presetID="9"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p:bldP spid="12" grpId="0"/>
      <p:bldP spid="13" grpId="0"/>
      <p:bldP spid="14" grpId="0"/>
      <p:bldP spid="15" grpId="0"/>
      <p:bldP spid="16"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EBC3-0F14-014D-B4F3-F07466924D5B}"/>
              </a:ext>
            </a:extLst>
          </p:cNvPr>
          <p:cNvSpPr>
            <a:spLocks noGrp="1"/>
          </p:cNvSpPr>
          <p:nvPr>
            <p:ph type="title"/>
          </p:nvPr>
        </p:nvSpPr>
        <p:spPr/>
        <p:txBody>
          <a:bodyPr/>
          <a:lstStyle/>
          <a:p>
            <a:r>
              <a:rPr lang="en-US" dirty="0" err="1"/>
              <a:t>Ngram</a:t>
            </a:r>
            <a:r>
              <a:rPr lang="en-US" dirty="0"/>
              <a:t> 1750-2008</a:t>
            </a:r>
          </a:p>
        </p:txBody>
      </p:sp>
      <p:sp>
        <p:nvSpPr>
          <p:cNvPr id="4" name="Slide Number Placeholder 3">
            <a:extLst>
              <a:ext uri="{FF2B5EF4-FFF2-40B4-BE49-F238E27FC236}">
                <a16:creationId xmlns:a16="http://schemas.microsoft.com/office/drawing/2014/main" id="{82D234B3-5C84-4647-BD23-3041D6909BE0}"/>
              </a:ext>
            </a:extLst>
          </p:cNvPr>
          <p:cNvSpPr>
            <a:spLocks noGrp="1"/>
          </p:cNvSpPr>
          <p:nvPr>
            <p:ph type="sldNum" sz="quarter" idx="12"/>
          </p:nvPr>
        </p:nvSpPr>
        <p:spPr/>
        <p:txBody>
          <a:bodyPr/>
          <a:lstStyle/>
          <a:p>
            <a:fld id="{459A5F39-4CE7-434C-A5CB-50A363451602}" type="slidenum">
              <a:rPr lang="en-US" smtClean="0"/>
              <a:t>27</a:t>
            </a:fld>
            <a:endParaRPr lang="en-US"/>
          </a:p>
        </p:txBody>
      </p:sp>
      <p:pic>
        <p:nvPicPr>
          <p:cNvPr id="5" name="Picture 4">
            <a:extLst>
              <a:ext uri="{FF2B5EF4-FFF2-40B4-BE49-F238E27FC236}">
                <a16:creationId xmlns:a16="http://schemas.microsoft.com/office/drawing/2014/main" id="{6A189D3B-E58E-F746-856A-5F02D3D4EB8F}"/>
              </a:ext>
            </a:extLst>
          </p:cNvPr>
          <p:cNvPicPr>
            <a:picLocks noChangeAspect="1"/>
          </p:cNvPicPr>
          <p:nvPr/>
        </p:nvPicPr>
        <p:blipFill>
          <a:blip r:embed="rId2"/>
          <a:stretch>
            <a:fillRect/>
          </a:stretch>
        </p:blipFill>
        <p:spPr>
          <a:xfrm>
            <a:off x="0" y="1925641"/>
            <a:ext cx="9144000" cy="4795834"/>
          </a:xfrm>
          <a:prstGeom prst="rect">
            <a:avLst/>
          </a:prstGeom>
        </p:spPr>
      </p:pic>
    </p:spTree>
    <p:extLst>
      <p:ext uri="{BB962C8B-B14F-4D97-AF65-F5344CB8AC3E}">
        <p14:creationId xmlns:p14="http://schemas.microsoft.com/office/powerpoint/2010/main" val="224198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06222340"/>
              </p:ext>
            </p:extLst>
          </p:nvPr>
        </p:nvGraphicFramePr>
        <p:xfrm>
          <a:off x="-142372" y="58116"/>
          <a:ext cx="1080523" cy="2877980"/>
        </p:xfrm>
        <a:graphic>
          <a:graphicData uri="http://schemas.openxmlformats.org/presentationml/2006/ole">
            <mc:AlternateContent xmlns:mc="http://schemas.openxmlformats.org/markup-compatibility/2006">
              <mc:Choice xmlns:v="urn:schemas-microsoft-com:vml" Requires="v">
                <p:oleObj spid="_x0000_s89234" name="Bitmap Image" r:id="rId3" imgW="2010056" imgH="5353797" progId="Paint.Picture">
                  <p:embed/>
                </p:oleObj>
              </mc:Choice>
              <mc:Fallback>
                <p:oleObj name="Bitmap Image" r:id="rId3" imgW="2010056" imgH="535379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72" y="58116"/>
                        <a:ext cx="1080523" cy="2877980"/>
                      </a:xfrm>
                      <a:prstGeom prst="rect">
                        <a:avLst/>
                      </a:prstGeom>
                      <a:noFill/>
                      <a:ln>
                        <a:noFill/>
                      </a:ln>
                      <a:effectLst/>
                    </p:spPr>
                  </p:pic>
                </p:oleObj>
              </mc:Fallback>
            </mc:AlternateContent>
          </a:graphicData>
        </a:graphic>
      </p:graphicFrame>
      <p:sp>
        <p:nvSpPr>
          <p:cNvPr id="4" name="Content Placeholder 3"/>
          <p:cNvSpPr>
            <a:spLocks noGrp="1"/>
          </p:cNvSpPr>
          <p:nvPr>
            <p:ph idx="1"/>
          </p:nvPr>
        </p:nvSpPr>
        <p:spPr>
          <a:xfrm>
            <a:off x="1235504" y="2070846"/>
            <a:ext cx="7612064" cy="4182035"/>
          </a:xfrm>
        </p:spPr>
        <p:txBody>
          <a:bodyPr>
            <a:noAutofit/>
          </a:bodyPr>
          <a:lstStyle/>
          <a:p>
            <a:pPr marL="0" indent="0">
              <a:buNone/>
            </a:pPr>
            <a:r>
              <a:rPr lang="en-US" sz="5400" dirty="0">
                <a:effectLst/>
                <a:latin typeface="Lucida Handwriting" charset="0"/>
                <a:ea typeface="Lucida Handwriting" charset="0"/>
                <a:cs typeface="Lucida Handwriting" charset="0"/>
              </a:rPr>
              <a:t>	Thank you for</a:t>
            </a:r>
          </a:p>
          <a:p>
            <a:pPr marL="0" indent="0">
              <a:buNone/>
            </a:pPr>
            <a:r>
              <a:rPr lang="en-US" sz="5400" dirty="0">
                <a:effectLst/>
                <a:latin typeface="Lucida Handwriting" charset="0"/>
                <a:ea typeface="Lucida Handwriting" charset="0"/>
                <a:cs typeface="Lucida Handwriting" charset="0"/>
              </a:rPr>
              <a:t>	your attention!</a:t>
            </a:r>
            <a:endParaRPr lang="en-US" sz="5400" dirty="0">
              <a:latin typeface="Lucida Handwriting" charset="0"/>
              <a:ea typeface="Lucida Handwriting" charset="0"/>
              <a:cs typeface="Lucida Handwriting" charset="0"/>
            </a:endParaRPr>
          </a:p>
        </p:txBody>
      </p:sp>
      <p:pic>
        <p:nvPicPr>
          <p:cNvPr id="6" name="Picture 5">
            <a:extLst>
              <a:ext uri="{FF2B5EF4-FFF2-40B4-BE49-F238E27FC236}">
                <a16:creationId xmlns:a16="http://schemas.microsoft.com/office/drawing/2014/main" id="{7D1F4BDB-0F67-8942-9664-6D527C40BD01}"/>
              </a:ext>
            </a:extLst>
          </p:cNvPr>
          <p:cNvPicPr>
            <a:picLocks noChangeAspect="1"/>
          </p:cNvPicPr>
          <p:nvPr/>
        </p:nvPicPr>
        <p:blipFill>
          <a:blip r:embed="rId5"/>
          <a:stretch>
            <a:fillRect/>
          </a:stretch>
        </p:blipFill>
        <p:spPr>
          <a:xfrm>
            <a:off x="-189974" y="2936096"/>
            <a:ext cx="1276802" cy="2112527"/>
          </a:xfrm>
          <a:prstGeom prst="rect">
            <a:avLst/>
          </a:prstGeom>
        </p:spPr>
      </p:pic>
    </p:spTree>
    <p:extLst>
      <p:ext uri="{BB962C8B-B14F-4D97-AF65-F5344CB8AC3E}">
        <p14:creationId xmlns:p14="http://schemas.microsoft.com/office/powerpoint/2010/main" val="304003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Aesthetics vs. grammar</a:t>
            </a:r>
          </a:p>
        </p:txBody>
      </p:sp>
      <p:sp>
        <p:nvSpPr>
          <p:cNvPr id="3" name="Slide Number Placeholder 2"/>
          <p:cNvSpPr>
            <a:spLocks noGrp="1"/>
          </p:cNvSpPr>
          <p:nvPr>
            <p:ph type="sldNum" sz="quarter" idx="12"/>
          </p:nvPr>
        </p:nvSpPr>
        <p:spPr/>
        <p:txBody>
          <a:bodyPr/>
          <a:lstStyle/>
          <a:p>
            <a:fld id="{459A5F39-4CE7-434C-A5CB-50A363451602}" type="slidenum">
              <a:rPr lang="en-US" smtClean="0"/>
              <a:t>3</a:t>
            </a:fld>
            <a:endParaRPr lang="en-US"/>
          </a:p>
        </p:txBody>
      </p:sp>
      <p:graphicFrame>
        <p:nvGraphicFramePr>
          <p:cNvPr id="5" name="Object 4"/>
          <p:cNvGraphicFramePr>
            <a:graphicFrameLocks noChangeAspect="1"/>
          </p:cNvGraphicFramePr>
          <p:nvPr>
            <p:extLst/>
          </p:nvPr>
        </p:nvGraphicFramePr>
        <p:xfrm>
          <a:off x="-938019" y="1818715"/>
          <a:ext cx="1876038" cy="4996840"/>
        </p:xfrm>
        <a:graphic>
          <a:graphicData uri="http://schemas.openxmlformats.org/presentationml/2006/ole">
            <mc:AlternateContent xmlns:mc="http://schemas.openxmlformats.org/markup-compatibility/2006">
              <mc:Choice xmlns:v="urn:schemas-microsoft-com:vml" Requires="v">
                <p:oleObj spid="_x0000_s125008" name="Bitmap Image" r:id="rId3" imgW="2010056" imgH="5353797" progId="Paint.Picture">
                  <p:embed/>
                </p:oleObj>
              </mc:Choice>
              <mc:Fallback>
                <p:oleObj name="Bitmap Image" r:id="rId3" imgW="2010056" imgH="5353797" progId="Paint.Picture">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9" y="1818715"/>
                        <a:ext cx="1876038" cy="4996840"/>
                      </a:xfrm>
                      <a:prstGeom prst="rect">
                        <a:avLst/>
                      </a:prstGeom>
                      <a:noFill/>
                      <a:ln>
                        <a:noFill/>
                      </a:ln>
                      <a:effectLst/>
                    </p:spPr>
                  </p:pic>
                </p:oleObj>
              </mc:Fallback>
            </mc:AlternateContent>
          </a:graphicData>
        </a:graphic>
      </p:graphicFrame>
      <p:pic>
        <p:nvPicPr>
          <p:cNvPr id="6" name="Content Placeholder 5"/>
          <p:cNvPicPr>
            <a:picLocks noGrp="1" noChangeAspect="1"/>
          </p:cNvPicPr>
          <p:nvPr>
            <p:ph idx="1"/>
          </p:nvPr>
        </p:nvPicPr>
        <p:blipFill>
          <a:blip r:embed="rId5"/>
          <a:srcRect t="3803" b="3803"/>
          <a:stretch>
            <a:fillRect/>
          </a:stretch>
        </p:blipFill>
        <p:spPr>
          <a:xfrm>
            <a:off x="1235075" y="2070100"/>
            <a:ext cx="7612063" cy="4183063"/>
          </a:xfrm>
        </p:spPr>
      </p:pic>
    </p:spTree>
    <p:extLst>
      <p:ext uri="{BB962C8B-B14F-4D97-AF65-F5344CB8AC3E}">
        <p14:creationId xmlns:p14="http://schemas.microsoft.com/office/powerpoint/2010/main" val="120197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4</a:t>
            </a:fld>
            <a:endParaRPr lang="en-US"/>
          </a:p>
        </p:txBody>
      </p:sp>
      <p:graphicFrame>
        <p:nvGraphicFramePr>
          <p:cNvPr id="5" name="Object 4"/>
          <p:cNvGraphicFramePr>
            <a:graphicFrameLocks noChangeAspect="1"/>
          </p:cNvGraphicFramePr>
          <p:nvPr>
            <p:extLst/>
          </p:nvPr>
        </p:nvGraphicFramePr>
        <p:xfrm>
          <a:off x="-938019" y="1818715"/>
          <a:ext cx="1876038" cy="4996840"/>
        </p:xfrm>
        <a:graphic>
          <a:graphicData uri="http://schemas.openxmlformats.org/presentationml/2006/ole">
            <mc:AlternateContent xmlns:mc="http://schemas.openxmlformats.org/markup-compatibility/2006">
              <mc:Choice xmlns:v="urn:schemas-microsoft-com:vml" Requires="v">
                <p:oleObj spid="_x0000_s126032" name="Bitmap Image" r:id="rId3" imgW="2010056" imgH="5353797" progId="Paint.Picture">
                  <p:embed/>
                </p:oleObj>
              </mc:Choice>
              <mc:Fallback>
                <p:oleObj name="Bitmap Image" r:id="rId3" imgW="2010056" imgH="5353797" progId="Paint.Picture">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9" y="1818715"/>
                        <a:ext cx="1876038" cy="4996840"/>
                      </a:xfrm>
                      <a:prstGeom prst="rect">
                        <a:avLst/>
                      </a:prstGeom>
                      <a:noFill/>
                      <a:ln>
                        <a:noFill/>
                      </a:ln>
                      <a:effectLst/>
                    </p:spPr>
                  </p:pic>
                </p:oleObj>
              </mc:Fallback>
            </mc:AlternateContent>
          </a:graphicData>
        </a:graphic>
      </p:graphicFrame>
      <p:graphicFrame>
        <p:nvGraphicFramePr>
          <p:cNvPr id="9" name="Content Placeholder 8">
            <a:extLst>
              <a:ext uri="{FF2B5EF4-FFF2-40B4-BE49-F238E27FC236}">
                <a16:creationId xmlns:a16="http://schemas.microsoft.com/office/drawing/2014/main" id="{2916C2A5-50C2-A247-985E-BDB845D9E761}"/>
              </a:ext>
            </a:extLst>
          </p:cNvPr>
          <p:cNvGraphicFramePr>
            <a:graphicFrameLocks noGrp="1"/>
          </p:cNvGraphicFramePr>
          <p:nvPr>
            <p:ph idx="1"/>
            <p:extLst>
              <p:ext uri="{D42A27DB-BD31-4B8C-83A1-F6EECF244321}">
                <p14:modId xmlns:p14="http://schemas.microsoft.com/office/powerpoint/2010/main" val="2707420364"/>
              </p:ext>
            </p:extLst>
          </p:nvPr>
        </p:nvGraphicFramePr>
        <p:xfrm>
          <a:off x="1246910" y="2256309"/>
          <a:ext cx="7568569" cy="2269076"/>
        </p:xfrm>
        <a:graphic>
          <a:graphicData uri="http://schemas.openxmlformats.org/drawingml/2006/table">
            <a:tbl>
              <a:tblPr firstRow="1" bandRow="1">
                <a:tableStyleId>{5C22544A-7EE6-4342-B048-85BDC9FD1C3A}</a:tableStyleId>
              </a:tblPr>
              <a:tblGrid>
                <a:gridCol w="2937193">
                  <a:extLst>
                    <a:ext uri="{9D8B030D-6E8A-4147-A177-3AD203B41FA5}">
                      <a16:colId xmlns:a16="http://schemas.microsoft.com/office/drawing/2014/main" val="2505478326"/>
                    </a:ext>
                  </a:extLst>
                </a:gridCol>
                <a:gridCol w="2315688">
                  <a:extLst>
                    <a:ext uri="{9D8B030D-6E8A-4147-A177-3AD203B41FA5}">
                      <a16:colId xmlns:a16="http://schemas.microsoft.com/office/drawing/2014/main" val="1932618258"/>
                    </a:ext>
                  </a:extLst>
                </a:gridCol>
                <a:gridCol w="2315688">
                  <a:extLst>
                    <a:ext uri="{9D8B030D-6E8A-4147-A177-3AD203B41FA5}">
                      <a16:colId xmlns:a16="http://schemas.microsoft.com/office/drawing/2014/main" val="2394375490"/>
                    </a:ext>
                  </a:extLst>
                </a:gridCol>
              </a:tblGrid>
              <a:tr h="950026">
                <a:tc>
                  <a:txBody>
                    <a:bodyPr/>
                    <a:lstStyle/>
                    <a:p>
                      <a:r>
                        <a:rPr lang="en-US" sz="2400" dirty="0">
                          <a:solidFill>
                            <a:schemeClr val="tx1"/>
                          </a:solidFill>
                        </a:rPr>
                        <a:t>Type of rules</a:t>
                      </a:r>
                    </a:p>
                  </a:txBody>
                  <a:tcPr/>
                </a:tc>
                <a:tc>
                  <a:txBody>
                    <a:bodyPr/>
                    <a:lstStyle/>
                    <a:p>
                      <a:r>
                        <a:rPr lang="en-US" sz="2400" dirty="0">
                          <a:solidFill>
                            <a:schemeClr val="tx1"/>
                          </a:solidFill>
                        </a:rPr>
                        <a:t>“precise and accurate”</a:t>
                      </a:r>
                    </a:p>
                  </a:txBody>
                  <a:tcPr/>
                </a:tc>
                <a:tc>
                  <a:txBody>
                    <a:bodyPr/>
                    <a:lstStyle/>
                    <a:p>
                      <a:r>
                        <a:rPr lang="en-US" sz="2400" dirty="0">
                          <a:solidFill>
                            <a:schemeClr val="tx1"/>
                          </a:solidFill>
                        </a:rPr>
                        <a:t>“loose, vague, and indeterminate”</a:t>
                      </a:r>
                    </a:p>
                  </a:txBody>
                  <a:tcPr/>
                </a:tc>
                <a:extLst>
                  <a:ext uri="{0D108BD9-81ED-4DB2-BD59-A6C34878D82A}">
                    <a16:rowId xmlns:a16="http://schemas.microsoft.com/office/drawing/2014/main" val="475463085"/>
                  </a:ext>
                </a:extLst>
              </a:tr>
              <a:tr h="1080356">
                <a:tc>
                  <a:txBody>
                    <a:bodyPr/>
                    <a:lstStyle/>
                    <a:p>
                      <a:endParaRPr lang="en-US" sz="2400" dirty="0"/>
                    </a:p>
                    <a:p>
                      <a:r>
                        <a:rPr lang="en-US" sz="2400" dirty="0"/>
                        <a:t>Types of expression</a:t>
                      </a:r>
                    </a:p>
                  </a:txBody>
                  <a:tcPr/>
                </a:tc>
                <a:tc>
                  <a:txBody>
                    <a:bodyPr/>
                    <a:lstStyle/>
                    <a:p>
                      <a:endParaRPr lang="en-US" sz="1800" dirty="0"/>
                    </a:p>
                    <a:p>
                      <a:r>
                        <a:rPr lang="en-US" sz="3200" dirty="0"/>
                        <a:t>literal</a:t>
                      </a:r>
                    </a:p>
                  </a:txBody>
                  <a:tcPr/>
                </a:tc>
                <a:tc>
                  <a:txBody>
                    <a:bodyPr/>
                    <a:lstStyle/>
                    <a:p>
                      <a:endParaRPr lang="en-US" sz="1800" dirty="0"/>
                    </a:p>
                    <a:p>
                      <a:r>
                        <a:rPr lang="en-US" sz="2800" dirty="0"/>
                        <a:t>figurative</a:t>
                      </a:r>
                    </a:p>
                  </a:txBody>
                  <a:tcPr/>
                </a:tc>
                <a:extLst>
                  <a:ext uri="{0D108BD9-81ED-4DB2-BD59-A6C34878D82A}">
                    <a16:rowId xmlns:a16="http://schemas.microsoft.com/office/drawing/2014/main" val="444808526"/>
                  </a:ext>
                </a:extLst>
              </a:tr>
            </a:tbl>
          </a:graphicData>
        </a:graphic>
      </p:graphicFrame>
    </p:spTree>
    <p:extLst>
      <p:ext uri="{BB962C8B-B14F-4D97-AF65-F5344CB8AC3E}">
        <p14:creationId xmlns:p14="http://schemas.microsoft.com/office/powerpoint/2010/main" val="251301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CJ in DJ in EJ</a:t>
            </a:r>
          </a:p>
        </p:txBody>
      </p:sp>
      <p:sp>
        <p:nvSpPr>
          <p:cNvPr id="3" name="Slide Number Placeholder 2"/>
          <p:cNvSpPr>
            <a:spLocks noGrp="1"/>
          </p:cNvSpPr>
          <p:nvPr>
            <p:ph type="sldNum" sz="quarter" idx="12"/>
          </p:nvPr>
        </p:nvSpPr>
        <p:spPr/>
        <p:txBody>
          <a:bodyPr/>
          <a:lstStyle/>
          <a:p>
            <a:fld id="{459A5F39-4CE7-434C-A5CB-50A363451602}" type="slidenum">
              <a:rPr lang="en-US" smtClean="0"/>
              <a:t>5</a:t>
            </a:fld>
            <a:endParaRPr lang="en-US"/>
          </a:p>
        </p:txBody>
      </p:sp>
      <p:graphicFrame>
        <p:nvGraphicFramePr>
          <p:cNvPr id="5" name="Object 4"/>
          <p:cNvGraphicFramePr>
            <a:graphicFrameLocks noChangeAspect="1"/>
          </p:cNvGraphicFramePr>
          <p:nvPr>
            <p:extLst/>
          </p:nvPr>
        </p:nvGraphicFramePr>
        <p:xfrm>
          <a:off x="-938019" y="1818715"/>
          <a:ext cx="1876038" cy="4996840"/>
        </p:xfrm>
        <a:graphic>
          <a:graphicData uri="http://schemas.openxmlformats.org/presentationml/2006/ole">
            <mc:AlternateContent xmlns:mc="http://schemas.openxmlformats.org/markup-compatibility/2006">
              <mc:Choice xmlns:v="urn:schemas-microsoft-com:vml" Requires="v">
                <p:oleObj spid="_x0000_s127056" name="Bitmap Image" r:id="rId3" imgW="2010056" imgH="5353797" progId="Paint.Picture">
                  <p:embed/>
                </p:oleObj>
              </mc:Choice>
              <mc:Fallback>
                <p:oleObj name="Bitmap Image" r:id="rId3" imgW="2010056" imgH="5353797" progId="Paint.Picture">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19" y="1818715"/>
                        <a:ext cx="1876038" cy="4996840"/>
                      </a:xfrm>
                      <a:prstGeom prst="rect">
                        <a:avLst/>
                      </a:prstGeom>
                      <a:noFill/>
                      <a:ln>
                        <a:noFill/>
                      </a:ln>
                      <a:effectLst/>
                    </p:spPr>
                  </p:pic>
                </p:oleObj>
              </mc:Fallback>
            </mc:AlternateContent>
          </a:graphicData>
        </a:graphic>
      </p:graphicFrame>
      <p:pic>
        <p:nvPicPr>
          <p:cNvPr id="10" name="Picture 9">
            <a:extLst>
              <a:ext uri="{FF2B5EF4-FFF2-40B4-BE49-F238E27FC236}">
                <a16:creationId xmlns:a16="http://schemas.microsoft.com/office/drawing/2014/main" id="{EBE1A48E-CE57-5E40-8DC0-96381EF7F30C}"/>
              </a:ext>
            </a:extLst>
          </p:cNvPr>
          <p:cNvPicPr>
            <a:picLocks noChangeAspect="1"/>
          </p:cNvPicPr>
          <p:nvPr/>
        </p:nvPicPr>
        <p:blipFill>
          <a:blip r:embed="rId5"/>
          <a:stretch>
            <a:fillRect/>
          </a:stretch>
        </p:blipFill>
        <p:spPr>
          <a:xfrm>
            <a:off x="2580193" y="2008496"/>
            <a:ext cx="4813300" cy="4432300"/>
          </a:xfrm>
          <a:prstGeom prst="rect">
            <a:avLst/>
          </a:prstGeom>
          <a:effectLst>
            <a:softEdge rad="63500"/>
          </a:effectLst>
        </p:spPr>
      </p:pic>
    </p:spTree>
    <p:extLst>
      <p:ext uri="{BB962C8B-B14F-4D97-AF65-F5344CB8AC3E}">
        <p14:creationId xmlns:p14="http://schemas.microsoft.com/office/powerpoint/2010/main" val="54008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5EDC-0D18-C742-8A50-DB94F8B45DAB}"/>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EFD98D3-B74D-4F48-BF1A-38CAA89E0D9F}"/>
              </a:ext>
            </a:extLst>
          </p:cNvPr>
          <p:cNvSpPr>
            <a:spLocks noGrp="1"/>
          </p:cNvSpPr>
          <p:nvPr>
            <p:ph type="sldNum" sz="quarter" idx="12"/>
          </p:nvPr>
        </p:nvSpPr>
        <p:spPr/>
        <p:txBody>
          <a:bodyPr/>
          <a:lstStyle/>
          <a:p>
            <a:fld id="{459A5F39-4CE7-434C-A5CB-50A363451602}" type="slidenum">
              <a:rPr lang="en-US" smtClean="0"/>
              <a:t>6</a:t>
            </a:fld>
            <a:endParaRPr lang="en-US"/>
          </a:p>
        </p:txBody>
      </p:sp>
      <p:pic>
        <p:nvPicPr>
          <p:cNvPr id="8" name="Picture 7">
            <a:extLst>
              <a:ext uri="{FF2B5EF4-FFF2-40B4-BE49-F238E27FC236}">
                <a16:creationId xmlns:a16="http://schemas.microsoft.com/office/drawing/2014/main" id="{F4F9106D-F9AA-E34E-8338-81C151286C1E}"/>
              </a:ext>
            </a:extLst>
          </p:cNvPr>
          <p:cNvPicPr>
            <a:picLocks noChangeAspect="1"/>
          </p:cNvPicPr>
          <p:nvPr/>
        </p:nvPicPr>
        <p:blipFill>
          <a:blip r:embed="rId2"/>
          <a:stretch>
            <a:fillRect/>
          </a:stretch>
        </p:blipFill>
        <p:spPr>
          <a:xfrm>
            <a:off x="-1" y="1453302"/>
            <a:ext cx="9161165" cy="5576889"/>
          </a:xfrm>
          <a:prstGeom prst="rect">
            <a:avLst/>
          </a:prstGeom>
          <a:effectLst>
            <a:softEdge rad="12700"/>
          </a:effectLst>
        </p:spPr>
      </p:pic>
    </p:spTree>
    <p:extLst>
      <p:ext uri="{BB962C8B-B14F-4D97-AF65-F5344CB8AC3E}">
        <p14:creationId xmlns:p14="http://schemas.microsoft.com/office/powerpoint/2010/main" val="106947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7C18-8EAC-9445-B8D0-A5919D4EA66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A3EFC68-9814-9A47-A35B-3B3CF5B2E8F3}"/>
              </a:ext>
            </a:extLst>
          </p:cNvPr>
          <p:cNvSpPr>
            <a:spLocks noGrp="1"/>
          </p:cNvSpPr>
          <p:nvPr>
            <p:ph type="sldNum" sz="quarter" idx="12"/>
          </p:nvPr>
        </p:nvSpPr>
        <p:spPr/>
        <p:txBody>
          <a:bodyPr/>
          <a:lstStyle/>
          <a:p>
            <a:fld id="{459A5F39-4CE7-434C-A5CB-50A363451602}" type="slidenum">
              <a:rPr lang="en-US" smtClean="0"/>
              <a:t>7</a:t>
            </a:fld>
            <a:endParaRPr lang="en-US"/>
          </a:p>
        </p:txBody>
      </p:sp>
      <p:pic>
        <p:nvPicPr>
          <p:cNvPr id="5" name="Picture 4">
            <a:extLst>
              <a:ext uri="{FF2B5EF4-FFF2-40B4-BE49-F238E27FC236}">
                <a16:creationId xmlns:a16="http://schemas.microsoft.com/office/drawing/2014/main" id="{A413C2E2-15FD-5F4F-A2FE-56CC51358D65}"/>
              </a:ext>
            </a:extLst>
          </p:cNvPr>
          <p:cNvPicPr>
            <a:picLocks noChangeAspect="1"/>
          </p:cNvPicPr>
          <p:nvPr/>
        </p:nvPicPr>
        <p:blipFill>
          <a:blip r:embed="rId2"/>
          <a:stretch>
            <a:fillRect/>
          </a:stretch>
        </p:blipFill>
        <p:spPr>
          <a:xfrm>
            <a:off x="0" y="259534"/>
            <a:ext cx="9144000" cy="6534880"/>
          </a:xfrm>
          <a:prstGeom prst="rect">
            <a:avLst/>
          </a:prstGeom>
        </p:spPr>
      </p:pic>
    </p:spTree>
    <p:extLst>
      <p:ext uri="{BB962C8B-B14F-4D97-AF65-F5344CB8AC3E}">
        <p14:creationId xmlns:p14="http://schemas.microsoft.com/office/powerpoint/2010/main" val="263080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F218-0F53-7842-91A8-D9EBBC0309AD}"/>
              </a:ext>
            </a:extLst>
          </p:cNvPr>
          <p:cNvSpPr>
            <a:spLocks noGrp="1"/>
          </p:cNvSpPr>
          <p:nvPr>
            <p:ph type="title"/>
          </p:nvPr>
        </p:nvSpPr>
        <p:spPr/>
        <p:txBody>
          <a:bodyPr/>
          <a:lstStyle/>
          <a:p>
            <a:r>
              <a:rPr lang="en-US" dirty="0"/>
              <a:t>JGA </a:t>
            </a:r>
            <a:r>
              <a:rPr lang="en-US" dirty="0" err="1"/>
              <a:t>Pocock</a:t>
            </a:r>
            <a:endParaRPr lang="en-US" dirty="0"/>
          </a:p>
        </p:txBody>
      </p:sp>
      <p:sp>
        <p:nvSpPr>
          <p:cNvPr id="3" name="Content Placeholder 2">
            <a:extLst>
              <a:ext uri="{FF2B5EF4-FFF2-40B4-BE49-F238E27FC236}">
                <a16:creationId xmlns:a16="http://schemas.microsoft.com/office/drawing/2014/main" id="{AABDECB5-8FD4-E640-8C13-278BEE2D32C7}"/>
              </a:ext>
            </a:extLst>
          </p:cNvPr>
          <p:cNvSpPr>
            <a:spLocks noGrp="1"/>
          </p:cNvSpPr>
          <p:nvPr>
            <p:ph idx="1"/>
          </p:nvPr>
        </p:nvSpPr>
        <p:spPr/>
        <p:txBody>
          <a:bodyPr>
            <a:normAutofit/>
          </a:bodyPr>
          <a:lstStyle/>
          <a:p>
            <a:pPr marL="0" indent="0">
              <a:buNone/>
            </a:pPr>
            <a:r>
              <a:rPr lang="en-US" dirty="0"/>
              <a:t>The 18C:</a:t>
            </a:r>
          </a:p>
          <a:p>
            <a:pPr marL="0" indent="0">
              <a:buNone/>
            </a:pPr>
            <a:r>
              <a:rPr lang="en-US" dirty="0"/>
              <a:t>“</a:t>
            </a:r>
            <a:r>
              <a:rPr lang="en-US" dirty="0">
                <a:effectLst/>
              </a:rPr>
              <a:t>The effect was to construct a liberalism which made the state’s authority guarantee the liberty of the individual’s social behavior, but had no intention whatever of impoverishing that behavior by confining it to the rigorous assertion of ego-centered individual rights. … A commercial humanism had been not unsuccessfully constructed….”</a:t>
            </a:r>
          </a:p>
        </p:txBody>
      </p:sp>
      <p:sp>
        <p:nvSpPr>
          <p:cNvPr id="4" name="Slide Number Placeholder 3">
            <a:extLst>
              <a:ext uri="{FF2B5EF4-FFF2-40B4-BE49-F238E27FC236}">
                <a16:creationId xmlns:a16="http://schemas.microsoft.com/office/drawing/2014/main" id="{3CFC4A92-3557-CC4B-B382-ECDF50A00F14}"/>
              </a:ext>
            </a:extLst>
          </p:cNvPr>
          <p:cNvSpPr>
            <a:spLocks noGrp="1"/>
          </p:cNvSpPr>
          <p:nvPr>
            <p:ph type="sldNum" sz="quarter" idx="12"/>
          </p:nvPr>
        </p:nvSpPr>
        <p:spPr/>
        <p:txBody>
          <a:bodyPr/>
          <a:lstStyle/>
          <a:p>
            <a:fld id="{459A5F39-4CE7-434C-A5CB-50A363451602}" type="slidenum">
              <a:rPr lang="en-US" smtClean="0"/>
              <a:t>8</a:t>
            </a:fld>
            <a:endParaRPr lang="en-US"/>
          </a:p>
        </p:txBody>
      </p:sp>
    </p:spTree>
    <p:extLst>
      <p:ext uri="{BB962C8B-B14F-4D97-AF65-F5344CB8AC3E}">
        <p14:creationId xmlns:p14="http://schemas.microsoft.com/office/powerpoint/2010/main" val="292574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8D4A-1198-6D49-8FBA-63F62E4E5DB0}"/>
              </a:ext>
            </a:extLst>
          </p:cNvPr>
          <p:cNvSpPr>
            <a:spLocks noGrp="1"/>
          </p:cNvSpPr>
          <p:nvPr>
            <p:ph type="title"/>
          </p:nvPr>
        </p:nvSpPr>
        <p:spPr/>
        <p:txBody>
          <a:bodyPr/>
          <a:lstStyle/>
          <a:p>
            <a:r>
              <a:rPr lang="en-US" dirty="0"/>
              <a:t>Critics of Smith’s TMS</a:t>
            </a:r>
          </a:p>
        </p:txBody>
      </p:sp>
      <p:sp>
        <p:nvSpPr>
          <p:cNvPr id="3" name="Content Placeholder 2">
            <a:extLst>
              <a:ext uri="{FF2B5EF4-FFF2-40B4-BE49-F238E27FC236}">
                <a16:creationId xmlns:a16="http://schemas.microsoft.com/office/drawing/2014/main" id="{41E712A0-6A83-374F-933D-78BA0FE94620}"/>
              </a:ext>
            </a:extLst>
          </p:cNvPr>
          <p:cNvSpPr>
            <a:spLocks noGrp="1"/>
          </p:cNvSpPr>
          <p:nvPr>
            <p:ph idx="1"/>
          </p:nvPr>
        </p:nvSpPr>
        <p:spPr/>
        <p:txBody>
          <a:bodyPr>
            <a:normAutofit/>
          </a:bodyPr>
          <a:lstStyle/>
          <a:p>
            <a:pPr marL="0" indent="0">
              <a:buNone/>
            </a:pPr>
            <a:r>
              <a:rPr lang="en-US" i="1" dirty="0">
                <a:solidFill>
                  <a:srgbClr val="FFC000"/>
                </a:solidFill>
              </a:rPr>
              <a:t>Scotland</a:t>
            </a:r>
            <a:r>
              <a:rPr lang="en-US" dirty="0"/>
              <a:t>: Henry Home Lord Kames, Thomas Reid, Adam Ferguson, </a:t>
            </a:r>
            <a:r>
              <a:rPr lang="en-US" dirty="0" err="1"/>
              <a:t>Dugald</a:t>
            </a:r>
            <a:r>
              <a:rPr lang="en-US" dirty="0"/>
              <a:t> Stewart, Thomas Brown, James Macintosh, Henry Brougham</a:t>
            </a:r>
          </a:p>
          <a:p>
            <a:pPr marL="0" indent="0">
              <a:buNone/>
            </a:pPr>
            <a:r>
              <a:rPr lang="en-US" i="1" dirty="0">
                <a:solidFill>
                  <a:srgbClr val="FFC000"/>
                </a:solidFill>
              </a:rPr>
              <a:t>England</a:t>
            </a:r>
            <a:r>
              <a:rPr lang="en-US" dirty="0"/>
              <a:t>: Alexander Bain, J.S. Mill, H.T. Buckle, Leslie Stephens, Walter Bagehot, James A. Farrer, Harold Laski</a:t>
            </a:r>
          </a:p>
          <a:p>
            <a:pPr marL="0" indent="0">
              <a:buNone/>
            </a:pPr>
            <a:r>
              <a:rPr lang="en-US" i="1" dirty="0">
                <a:solidFill>
                  <a:srgbClr val="FFC000"/>
                </a:solidFill>
              </a:rPr>
              <a:t>France</a:t>
            </a:r>
            <a:r>
              <a:rPr lang="en-US" dirty="0"/>
              <a:t>: Theodore </a:t>
            </a:r>
            <a:r>
              <a:rPr lang="en-US" dirty="0" err="1"/>
              <a:t>Jouffroy</a:t>
            </a:r>
            <a:endParaRPr lang="en-US" dirty="0"/>
          </a:p>
          <a:p>
            <a:pPr marL="0" indent="0">
              <a:buNone/>
            </a:pPr>
            <a:r>
              <a:rPr lang="en-US" i="1" dirty="0">
                <a:solidFill>
                  <a:srgbClr val="FFC000"/>
                </a:solidFill>
              </a:rPr>
              <a:t>USA</a:t>
            </a:r>
            <a:r>
              <a:rPr lang="en-US" dirty="0"/>
              <a:t>: Richard T. Ely</a:t>
            </a:r>
          </a:p>
        </p:txBody>
      </p:sp>
      <p:sp>
        <p:nvSpPr>
          <p:cNvPr id="4" name="Slide Number Placeholder 3">
            <a:extLst>
              <a:ext uri="{FF2B5EF4-FFF2-40B4-BE49-F238E27FC236}">
                <a16:creationId xmlns:a16="http://schemas.microsoft.com/office/drawing/2014/main" id="{30BD4662-F18E-6A48-A8F8-C2003AB35542}"/>
              </a:ext>
            </a:extLst>
          </p:cNvPr>
          <p:cNvSpPr>
            <a:spLocks noGrp="1"/>
          </p:cNvSpPr>
          <p:nvPr>
            <p:ph type="sldNum" sz="quarter" idx="12"/>
          </p:nvPr>
        </p:nvSpPr>
        <p:spPr/>
        <p:txBody>
          <a:bodyPr/>
          <a:lstStyle/>
          <a:p>
            <a:fld id="{459A5F39-4CE7-434C-A5CB-50A363451602}" type="slidenum">
              <a:rPr lang="en-US" smtClean="0"/>
              <a:t>9</a:t>
            </a:fld>
            <a:endParaRPr lang="en-US"/>
          </a:p>
        </p:txBody>
      </p:sp>
    </p:spTree>
    <p:extLst>
      <p:ext uri="{BB962C8B-B14F-4D97-AF65-F5344CB8AC3E}">
        <p14:creationId xmlns:p14="http://schemas.microsoft.com/office/powerpoint/2010/main" val="32846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16507</TotalTime>
  <Words>1195</Words>
  <Application>Microsoft Macintosh PowerPoint</Application>
  <PresentationFormat>On-screen Show (4:3)</PresentationFormat>
  <Paragraphs>136</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Book Antiqua</vt:lpstr>
      <vt:lpstr>Calibri</vt:lpstr>
      <vt:lpstr>Lucida Handwriting</vt:lpstr>
      <vt:lpstr>Wingdings 2</vt:lpstr>
      <vt:lpstr>Habitat</vt:lpstr>
      <vt:lpstr>Bitmap Image</vt:lpstr>
      <vt:lpstr>Geijer as Moral Philosopher </vt:lpstr>
      <vt:lpstr>In Adam Smith’s day</vt:lpstr>
      <vt:lpstr>Aesthetics vs. grammar</vt:lpstr>
      <vt:lpstr>PowerPoint Presentation</vt:lpstr>
      <vt:lpstr>CJ in DJ in EJ</vt:lpstr>
      <vt:lpstr>PowerPoint Presentation</vt:lpstr>
      <vt:lpstr>PowerPoint Presentation</vt:lpstr>
      <vt:lpstr>JGA Pocock</vt:lpstr>
      <vt:lpstr>Critics of Smith’s TMS</vt:lpstr>
      <vt:lpstr>Criticisms</vt:lpstr>
      <vt:lpstr>After Hume, Smith, Burke</vt:lpstr>
      <vt:lpstr>After Hume, Smith, Burke</vt:lpstr>
      <vt:lpstr>Alas…</vt:lpstr>
      <vt:lpstr>Yogi Berra</vt:lpstr>
      <vt:lpstr>The caricaturing of liberalism</vt:lpstr>
      <vt:lpstr>Soap Operas Uber Alles</vt:lpstr>
      <vt:lpstr>JGA Pocock</vt:lpstr>
      <vt:lpstr>JGA Pocock</vt:lpstr>
      <vt:lpstr>PowerPoint Presentation</vt:lpstr>
      <vt:lpstr>Geijer</vt:lpstr>
      <vt:lpstr>“An Economic Dream”</vt:lpstr>
      <vt:lpstr>PowerPoint Presentation</vt:lpstr>
      <vt:lpstr>PowerPoint Presentation</vt:lpstr>
      <vt:lpstr>Hayek’s “communication” talk</vt:lpstr>
      <vt:lpstr>PowerPoint Presentation</vt:lpstr>
      <vt:lpstr>Moral philosophers</vt:lpstr>
      <vt:lpstr>Ngram 1750-2008</vt:lpstr>
      <vt:lpstr>PowerPoint Presentation</vt:lpstr>
    </vt:vector>
  </TitlesOfParts>
  <Company>GMU</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Layers and Lenses: Remarks on Russell Roberts’s How Adam Smith Can Change Your Life  </dc:title>
  <dc:creator>Daniel Klein</dc:creator>
  <cp:lastModifiedBy>Daniel B Klein</cp:lastModifiedBy>
  <cp:revision>285</cp:revision>
  <cp:lastPrinted>2018-02-19T14:24:02Z</cp:lastPrinted>
  <dcterms:created xsi:type="dcterms:W3CDTF">2015-01-18T22:07:48Z</dcterms:created>
  <dcterms:modified xsi:type="dcterms:W3CDTF">2018-03-15T17:14:36Z</dcterms:modified>
</cp:coreProperties>
</file>